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7" r:id="rId2"/>
    <p:sldId id="258" r:id="rId3"/>
    <p:sldId id="259" r:id="rId4"/>
    <p:sldId id="260" r:id="rId5"/>
    <p:sldId id="261" r:id="rId6"/>
    <p:sldId id="263" r:id="rId7"/>
    <p:sldId id="265" r:id="rId8"/>
    <p:sldId id="267" r:id="rId9"/>
    <p:sldId id="269" r:id="rId10"/>
    <p:sldId id="271" r:id="rId11"/>
    <p:sldId id="273" r:id="rId12"/>
    <p:sldId id="275" r:id="rId13"/>
    <p:sldId id="276" r:id="rId14"/>
    <p:sldId id="279" r:id="rId15"/>
    <p:sldId id="280" r:id="rId16"/>
    <p:sldId id="282" r:id="rId17"/>
    <p:sldId id="28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40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E5D340-8919-430C-8B41-46CC9172DFE1}" type="datetimeFigureOut">
              <a:rPr lang="en-GH" smtClean="0"/>
              <a:t>26/06/2025</a:t>
            </a:fld>
            <a:endParaRPr lang="en-G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9F971C-7B76-45DE-9505-F611126A558B}" type="slidenum">
              <a:rPr lang="en-GH" smtClean="0"/>
              <a:t>‹#›</a:t>
            </a:fld>
            <a:endParaRPr lang="en-GH"/>
          </a:p>
        </p:txBody>
      </p:sp>
    </p:spTree>
    <p:extLst>
      <p:ext uri="{BB962C8B-B14F-4D97-AF65-F5344CB8AC3E}">
        <p14:creationId xmlns:p14="http://schemas.microsoft.com/office/powerpoint/2010/main" val="1614310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08EE69-DFA6-45B2-A574-1B09EBF47CF0}" type="datetime8">
              <a:rPr lang="en-GH" smtClean="0"/>
              <a:t>26/06/2025 8:26 am</a:t>
            </a:fld>
            <a:endParaRPr lang="en-GH"/>
          </a:p>
        </p:txBody>
      </p:sp>
      <p:sp>
        <p:nvSpPr>
          <p:cNvPr id="5" name="Footer Placeholder 4"/>
          <p:cNvSpPr>
            <a:spLocks noGrp="1"/>
          </p:cNvSpPr>
          <p:nvPr>
            <p:ph type="ftr" sz="quarter" idx="11"/>
          </p:nvPr>
        </p:nvSpPr>
        <p:spPr/>
        <p:txBody>
          <a:bodyPr/>
          <a:lstStyle/>
          <a:p>
            <a:r>
              <a:rPr lang="fr-FR"/>
              <a:t>AWUI JAMES (0249747436)      Email: jamesawui5719@gmail.com</a:t>
            </a:r>
            <a:endParaRPr lang="en-GH"/>
          </a:p>
        </p:txBody>
      </p:sp>
      <p:sp>
        <p:nvSpPr>
          <p:cNvPr id="6" name="Slide Number Placeholder 5"/>
          <p:cNvSpPr>
            <a:spLocks noGrp="1"/>
          </p:cNvSpPr>
          <p:nvPr>
            <p:ph type="sldNum" sz="quarter" idx="12"/>
          </p:nvPr>
        </p:nvSpPr>
        <p:spPr/>
        <p:txBody>
          <a:bodyPr/>
          <a:lstStyle/>
          <a:p>
            <a:fld id="{74DCA454-B3B4-454E-B9A5-EAE5BC572D01}" type="slidenum">
              <a:rPr lang="en-GH" smtClean="0"/>
              <a:t>‹#›</a:t>
            </a:fld>
            <a:endParaRPr lang="en-GH"/>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7709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90FAFA-69DB-4A3D-BECA-4BBB23C69C32}" type="datetime8">
              <a:rPr lang="en-GH" smtClean="0"/>
              <a:t>26/06/2025 8:26 am</a:t>
            </a:fld>
            <a:endParaRPr lang="en-GH"/>
          </a:p>
        </p:txBody>
      </p:sp>
      <p:sp>
        <p:nvSpPr>
          <p:cNvPr id="5" name="Footer Placeholder 4"/>
          <p:cNvSpPr>
            <a:spLocks noGrp="1"/>
          </p:cNvSpPr>
          <p:nvPr>
            <p:ph type="ftr" sz="quarter" idx="11"/>
          </p:nvPr>
        </p:nvSpPr>
        <p:spPr/>
        <p:txBody>
          <a:bodyPr/>
          <a:lstStyle/>
          <a:p>
            <a:r>
              <a:rPr lang="fr-FR"/>
              <a:t>AWUI JAMES (0249747436)      Email: jamesawui5719@gmail.com</a:t>
            </a:r>
            <a:endParaRPr lang="en-GH"/>
          </a:p>
        </p:txBody>
      </p:sp>
      <p:sp>
        <p:nvSpPr>
          <p:cNvPr id="6" name="Slide Number Placeholder 5"/>
          <p:cNvSpPr>
            <a:spLocks noGrp="1"/>
          </p:cNvSpPr>
          <p:nvPr>
            <p:ph type="sldNum" sz="quarter" idx="12"/>
          </p:nvPr>
        </p:nvSpPr>
        <p:spPr/>
        <p:txBody>
          <a:bodyPr/>
          <a:lstStyle/>
          <a:p>
            <a:fld id="{74DCA454-B3B4-454E-B9A5-EAE5BC572D01}" type="slidenum">
              <a:rPr lang="en-GH" smtClean="0"/>
              <a:t>‹#›</a:t>
            </a:fld>
            <a:endParaRPr lang="en-GH"/>
          </a:p>
        </p:txBody>
      </p:sp>
    </p:spTree>
    <p:extLst>
      <p:ext uri="{BB962C8B-B14F-4D97-AF65-F5344CB8AC3E}">
        <p14:creationId xmlns:p14="http://schemas.microsoft.com/office/powerpoint/2010/main" val="41051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A4FB43-FBAF-48EE-B092-16B7239E0A1D}" type="datetime8">
              <a:rPr lang="en-GH" smtClean="0"/>
              <a:t>26/06/2025 8:26 am</a:t>
            </a:fld>
            <a:endParaRPr lang="en-GH"/>
          </a:p>
        </p:txBody>
      </p:sp>
      <p:sp>
        <p:nvSpPr>
          <p:cNvPr id="5" name="Footer Placeholder 4"/>
          <p:cNvSpPr>
            <a:spLocks noGrp="1"/>
          </p:cNvSpPr>
          <p:nvPr>
            <p:ph type="ftr" sz="quarter" idx="11"/>
          </p:nvPr>
        </p:nvSpPr>
        <p:spPr/>
        <p:txBody>
          <a:bodyPr/>
          <a:lstStyle/>
          <a:p>
            <a:r>
              <a:rPr lang="fr-FR"/>
              <a:t>AWUI JAMES (0249747436)      Email: jamesawui5719@gmail.com</a:t>
            </a:r>
            <a:endParaRPr lang="en-GH"/>
          </a:p>
        </p:txBody>
      </p:sp>
      <p:sp>
        <p:nvSpPr>
          <p:cNvPr id="6" name="Slide Number Placeholder 5"/>
          <p:cNvSpPr>
            <a:spLocks noGrp="1"/>
          </p:cNvSpPr>
          <p:nvPr>
            <p:ph type="sldNum" sz="quarter" idx="12"/>
          </p:nvPr>
        </p:nvSpPr>
        <p:spPr/>
        <p:txBody>
          <a:bodyPr/>
          <a:lstStyle/>
          <a:p>
            <a:fld id="{74DCA454-B3B4-454E-B9A5-EAE5BC572D01}" type="slidenum">
              <a:rPr lang="en-GH" smtClean="0"/>
              <a:t>‹#›</a:t>
            </a:fld>
            <a:endParaRPr lang="en-GH"/>
          </a:p>
        </p:txBody>
      </p:sp>
    </p:spTree>
    <p:extLst>
      <p:ext uri="{BB962C8B-B14F-4D97-AF65-F5344CB8AC3E}">
        <p14:creationId xmlns:p14="http://schemas.microsoft.com/office/powerpoint/2010/main" val="2954632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78B3FB-AA93-4C33-8C75-F331960BB6DC}" type="datetime8">
              <a:rPr lang="en-GH" smtClean="0"/>
              <a:t>26/06/2025 8:26 am</a:t>
            </a:fld>
            <a:endParaRPr lang="en-GH"/>
          </a:p>
        </p:txBody>
      </p:sp>
      <p:sp>
        <p:nvSpPr>
          <p:cNvPr id="5" name="Footer Placeholder 4"/>
          <p:cNvSpPr>
            <a:spLocks noGrp="1"/>
          </p:cNvSpPr>
          <p:nvPr>
            <p:ph type="ftr" sz="quarter" idx="11"/>
          </p:nvPr>
        </p:nvSpPr>
        <p:spPr/>
        <p:txBody>
          <a:bodyPr/>
          <a:lstStyle/>
          <a:p>
            <a:r>
              <a:rPr lang="fr-FR"/>
              <a:t>AWUI JAMES (0249747436)      Email: jamesawui5719@gmail.com</a:t>
            </a:r>
            <a:endParaRPr lang="en-GH"/>
          </a:p>
        </p:txBody>
      </p:sp>
      <p:sp>
        <p:nvSpPr>
          <p:cNvPr id="6" name="Slide Number Placeholder 5"/>
          <p:cNvSpPr>
            <a:spLocks noGrp="1"/>
          </p:cNvSpPr>
          <p:nvPr>
            <p:ph type="sldNum" sz="quarter" idx="12"/>
          </p:nvPr>
        </p:nvSpPr>
        <p:spPr/>
        <p:txBody>
          <a:bodyPr/>
          <a:lstStyle/>
          <a:p>
            <a:fld id="{74DCA454-B3B4-454E-B9A5-EAE5BC572D01}" type="slidenum">
              <a:rPr lang="en-GH" smtClean="0"/>
              <a:t>‹#›</a:t>
            </a:fld>
            <a:endParaRPr lang="en-GH"/>
          </a:p>
        </p:txBody>
      </p:sp>
    </p:spTree>
    <p:extLst>
      <p:ext uri="{BB962C8B-B14F-4D97-AF65-F5344CB8AC3E}">
        <p14:creationId xmlns:p14="http://schemas.microsoft.com/office/powerpoint/2010/main" val="3814021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B9C25D-CCD2-4E93-A98F-3A7A63BE93F6}" type="datetime8">
              <a:rPr lang="en-GH" smtClean="0"/>
              <a:t>26/06/2025 8:26 am</a:t>
            </a:fld>
            <a:endParaRPr lang="en-GH"/>
          </a:p>
        </p:txBody>
      </p:sp>
      <p:sp>
        <p:nvSpPr>
          <p:cNvPr id="5" name="Footer Placeholder 4"/>
          <p:cNvSpPr>
            <a:spLocks noGrp="1"/>
          </p:cNvSpPr>
          <p:nvPr>
            <p:ph type="ftr" sz="quarter" idx="11"/>
          </p:nvPr>
        </p:nvSpPr>
        <p:spPr/>
        <p:txBody>
          <a:bodyPr/>
          <a:lstStyle/>
          <a:p>
            <a:r>
              <a:rPr lang="fr-FR"/>
              <a:t>AWUI JAMES (0249747436)      Email: jamesawui5719@gmail.com</a:t>
            </a:r>
            <a:endParaRPr lang="en-GH"/>
          </a:p>
        </p:txBody>
      </p:sp>
      <p:sp>
        <p:nvSpPr>
          <p:cNvPr id="6" name="Slide Number Placeholder 5"/>
          <p:cNvSpPr>
            <a:spLocks noGrp="1"/>
          </p:cNvSpPr>
          <p:nvPr>
            <p:ph type="sldNum" sz="quarter" idx="12"/>
          </p:nvPr>
        </p:nvSpPr>
        <p:spPr/>
        <p:txBody>
          <a:bodyPr/>
          <a:lstStyle/>
          <a:p>
            <a:fld id="{74DCA454-B3B4-454E-B9A5-EAE5BC572D01}" type="slidenum">
              <a:rPr lang="en-GH" smtClean="0"/>
              <a:t>‹#›</a:t>
            </a:fld>
            <a:endParaRPr lang="en-GH"/>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1300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066820-3040-471E-B9D5-4ACAE386FA43}" type="datetime8">
              <a:rPr lang="en-GH" smtClean="0"/>
              <a:t>26/06/2025 8:26 am</a:t>
            </a:fld>
            <a:endParaRPr lang="en-GH"/>
          </a:p>
        </p:txBody>
      </p:sp>
      <p:sp>
        <p:nvSpPr>
          <p:cNvPr id="6" name="Footer Placeholder 5"/>
          <p:cNvSpPr>
            <a:spLocks noGrp="1"/>
          </p:cNvSpPr>
          <p:nvPr>
            <p:ph type="ftr" sz="quarter" idx="11"/>
          </p:nvPr>
        </p:nvSpPr>
        <p:spPr/>
        <p:txBody>
          <a:bodyPr/>
          <a:lstStyle/>
          <a:p>
            <a:r>
              <a:rPr lang="fr-FR"/>
              <a:t>AWUI JAMES (0249747436)      Email: jamesawui5719@gmail.com</a:t>
            </a:r>
            <a:endParaRPr lang="en-GH"/>
          </a:p>
        </p:txBody>
      </p:sp>
      <p:sp>
        <p:nvSpPr>
          <p:cNvPr id="7" name="Slide Number Placeholder 6"/>
          <p:cNvSpPr>
            <a:spLocks noGrp="1"/>
          </p:cNvSpPr>
          <p:nvPr>
            <p:ph type="sldNum" sz="quarter" idx="12"/>
          </p:nvPr>
        </p:nvSpPr>
        <p:spPr/>
        <p:txBody>
          <a:bodyPr/>
          <a:lstStyle/>
          <a:p>
            <a:fld id="{74DCA454-B3B4-454E-B9A5-EAE5BC572D01}" type="slidenum">
              <a:rPr lang="en-GH" smtClean="0"/>
              <a:t>‹#›</a:t>
            </a:fld>
            <a:endParaRPr lang="en-GH"/>
          </a:p>
        </p:txBody>
      </p:sp>
    </p:spTree>
    <p:extLst>
      <p:ext uri="{BB962C8B-B14F-4D97-AF65-F5344CB8AC3E}">
        <p14:creationId xmlns:p14="http://schemas.microsoft.com/office/powerpoint/2010/main" val="2256037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1267804-819B-4B96-8353-18067F634052}" type="datetime8">
              <a:rPr lang="en-GH" smtClean="0"/>
              <a:t>26/06/2025 8:26 am</a:t>
            </a:fld>
            <a:endParaRPr lang="en-GH"/>
          </a:p>
        </p:txBody>
      </p:sp>
      <p:sp>
        <p:nvSpPr>
          <p:cNvPr id="8" name="Footer Placeholder 7"/>
          <p:cNvSpPr>
            <a:spLocks noGrp="1"/>
          </p:cNvSpPr>
          <p:nvPr>
            <p:ph type="ftr" sz="quarter" idx="11"/>
          </p:nvPr>
        </p:nvSpPr>
        <p:spPr/>
        <p:txBody>
          <a:bodyPr/>
          <a:lstStyle/>
          <a:p>
            <a:r>
              <a:rPr lang="fr-FR"/>
              <a:t>AWUI JAMES (0249747436)      Email: jamesawui5719@gmail.com</a:t>
            </a:r>
            <a:endParaRPr lang="en-GH"/>
          </a:p>
        </p:txBody>
      </p:sp>
      <p:sp>
        <p:nvSpPr>
          <p:cNvPr id="9" name="Slide Number Placeholder 8"/>
          <p:cNvSpPr>
            <a:spLocks noGrp="1"/>
          </p:cNvSpPr>
          <p:nvPr>
            <p:ph type="sldNum" sz="quarter" idx="12"/>
          </p:nvPr>
        </p:nvSpPr>
        <p:spPr/>
        <p:txBody>
          <a:bodyPr/>
          <a:lstStyle/>
          <a:p>
            <a:fld id="{74DCA454-B3B4-454E-B9A5-EAE5BC572D01}" type="slidenum">
              <a:rPr lang="en-GH" smtClean="0"/>
              <a:t>‹#›</a:t>
            </a:fld>
            <a:endParaRPr lang="en-GH"/>
          </a:p>
        </p:txBody>
      </p:sp>
    </p:spTree>
    <p:extLst>
      <p:ext uri="{BB962C8B-B14F-4D97-AF65-F5344CB8AC3E}">
        <p14:creationId xmlns:p14="http://schemas.microsoft.com/office/powerpoint/2010/main" val="746171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5C2041-C021-4669-9E11-A941CBC8ED13}" type="datetime8">
              <a:rPr lang="en-GH" smtClean="0"/>
              <a:t>26/06/2025 8:26 am</a:t>
            </a:fld>
            <a:endParaRPr lang="en-GH"/>
          </a:p>
        </p:txBody>
      </p:sp>
      <p:sp>
        <p:nvSpPr>
          <p:cNvPr id="4" name="Footer Placeholder 3"/>
          <p:cNvSpPr>
            <a:spLocks noGrp="1"/>
          </p:cNvSpPr>
          <p:nvPr>
            <p:ph type="ftr" sz="quarter" idx="11"/>
          </p:nvPr>
        </p:nvSpPr>
        <p:spPr/>
        <p:txBody>
          <a:bodyPr/>
          <a:lstStyle/>
          <a:p>
            <a:r>
              <a:rPr lang="fr-FR"/>
              <a:t>AWUI JAMES (0249747436)      Email: jamesawui5719@gmail.com</a:t>
            </a:r>
            <a:endParaRPr lang="en-GH"/>
          </a:p>
        </p:txBody>
      </p:sp>
      <p:sp>
        <p:nvSpPr>
          <p:cNvPr id="5" name="Slide Number Placeholder 4"/>
          <p:cNvSpPr>
            <a:spLocks noGrp="1"/>
          </p:cNvSpPr>
          <p:nvPr>
            <p:ph type="sldNum" sz="quarter" idx="12"/>
          </p:nvPr>
        </p:nvSpPr>
        <p:spPr/>
        <p:txBody>
          <a:bodyPr/>
          <a:lstStyle/>
          <a:p>
            <a:fld id="{74DCA454-B3B4-454E-B9A5-EAE5BC572D01}" type="slidenum">
              <a:rPr lang="en-GH" smtClean="0"/>
              <a:t>‹#›</a:t>
            </a:fld>
            <a:endParaRPr lang="en-GH"/>
          </a:p>
        </p:txBody>
      </p:sp>
    </p:spTree>
    <p:extLst>
      <p:ext uri="{BB962C8B-B14F-4D97-AF65-F5344CB8AC3E}">
        <p14:creationId xmlns:p14="http://schemas.microsoft.com/office/powerpoint/2010/main" val="2934037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3E1DB91-11FE-4A0E-943C-CD34A4E20291}" type="datetime8">
              <a:rPr lang="en-GH" smtClean="0"/>
              <a:t>26/06/2025 8:26 am</a:t>
            </a:fld>
            <a:endParaRPr lang="en-GH"/>
          </a:p>
        </p:txBody>
      </p:sp>
      <p:sp>
        <p:nvSpPr>
          <p:cNvPr id="8" name="Footer Placeholder 7"/>
          <p:cNvSpPr>
            <a:spLocks noGrp="1"/>
          </p:cNvSpPr>
          <p:nvPr>
            <p:ph type="ftr" sz="quarter" idx="11"/>
          </p:nvPr>
        </p:nvSpPr>
        <p:spPr/>
        <p:txBody>
          <a:bodyPr/>
          <a:lstStyle>
            <a:lvl1pPr>
              <a:defRPr>
                <a:solidFill>
                  <a:srgbClr val="FFFFFF"/>
                </a:solidFill>
              </a:defRPr>
            </a:lvl1pPr>
          </a:lstStyle>
          <a:p>
            <a:r>
              <a:rPr lang="fr-FR"/>
              <a:t>AWUI JAMES (0249747436)      Email: jamesawui5719@gmail.com</a:t>
            </a:r>
            <a:endParaRPr lang="en-GH"/>
          </a:p>
        </p:txBody>
      </p:sp>
      <p:sp>
        <p:nvSpPr>
          <p:cNvPr id="9" name="Slide Number Placeholder 8"/>
          <p:cNvSpPr>
            <a:spLocks noGrp="1"/>
          </p:cNvSpPr>
          <p:nvPr>
            <p:ph type="sldNum" sz="quarter" idx="12"/>
          </p:nvPr>
        </p:nvSpPr>
        <p:spPr/>
        <p:txBody>
          <a:bodyPr/>
          <a:lstStyle/>
          <a:p>
            <a:fld id="{74DCA454-B3B4-454E-B9A5-EAE5BC572D01}" type="slidenum">
              <a:rPr lang="en-GH" smtClean="0"/>
              <a:t>‹#›</a:t>
            </a:fld>
            <a:endParaRPr lang="en-GH"/>
          </a:p>
        </p:txBody>
      </p:sp>
    </p:spTree>
    <p:extLst>
      <p:ext uri="{BB962C8B-B14F-4D97-AF65-F5344CB8AC3E}">
        <p14:creationId xmlns:p14="http://schemas.microsoft.com/office/powerpoint/2010/main" val="210818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0EF8808-7BBC-4444-AB9F-564A3AEF53AB}" type="datetime8">
              <a:rPr lang="en-GH" smtClean="0"/>
              <a:t>26/06/2025 8:26 am</a:t>
            </a:fld>
            <a:endParaRPr lang="en-GH"/>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fr-FR"/>
              <a:t>AWUI JAMES (0249747436)      Email: jamesawui5719@gmail.com</a:t>
            </a:r>
            <a:endParaRPr lang="en-GH"/>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4DCA454-B3B4-454E-B9A5-EAE5BC572D01}" type="slidenum">
              <a:rPr lang="en-GH" smtClean="0"/>
              <a:t>‹#›</a:t>
            </a:fld>
            <a:endParaRPr lang="en-GH"/>
          </a:p>
        </p:txBody>
      </p:sp>
    </p:spTree>
    <p:extLst>
      <p:ext uri="{BB962C8B-B14F-4D97-AF65-F5344CB8AC3E}">
        <p14:creationId xmlns:p14="http://schemas.microsoft.com/office/powerpoint/2010/main" val="3595569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C230E9-7B46-4611-8844-1F0F480452F6}" type="datetime8">
              <a:rPr lang="en-GH" smtClean="0"/>
              <a:t>26/06/2025 8:26 am</a:t>
            </a:fld>
            <a:endParaRPr lang="en-GH"/>
          </a:p>
        </p:txBody>
      </p:sp>
      <p:sp>
        <p:nvSpPr>
          <p:cNvPr id="6" name="Footer Placeholder 5"/>
          <p:cNvSpPr>
            <a:spLocks noGrp="1"/>
          </p:cNvSpPr>
          <p:nvPr>
            <p:ph type="ftr" sz="quarter" idx="11"/>
          </p:nvPr>
        </p:nvSpPr>
        <p:spPr/>
        <p:txBody>
          <a:bodyPr/>
          <a:lstStyle/>
          <a:p>
            <a:r>
              <a:rPr lang="fr-FR"/>
              <a:t>AWUI JAMES (0249747436)      Email: jamesawui5719@gmail.com</a:t>
            </a:r>
            <a:endParaRPr lang="en-GH"/>
          </a:p>
        </p:txBody>
      </p:sp>
      <p:sp>
        <p:nvSpPr>
          <p:cNvPr id="7" name="Slide Number Placeholder 6"/>
          <p:cNvSpPr>
            <a:spLocks noGrp="1"/>
          </p:cNvSpPr>
          <p:nvPr>
            <p:ph type="sldNum" sz="quarter" idx="12"/>
          </p:nvPr>
        </p:nvSpPr>
        <p:spPr/>
        <p:txBody>
          <a:bodyPr/>
          <a:lstStyle/>
          <a:p>
            <a:fld id="{74DCA454-B3B4-454E-B9A5-EAE5BC572D01}" type="slidenum">
              <a:rPr lang="en-GH" smtClean="0"/>
              <a:t>‹#›</a:t>
            </a:fld>
            <a:endParaRPr lang="en-GH"/>
          </a:p>
        </p:txBody>
      </p:sp>
    </p:spTree>
    <p:extLst>
      <p:ext uri="{BB962C8B-B14F-4D97-AF65-F5344CB8AC3E}">
        <p14:creationId xmlns:p14="http://schemas.microsoft.com/office/powerpoint/2010/main" val="1219528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4A2CFC9-F57C-436B-9A2D-7CB0E0EFC45A}" type="datetime8">
              <a:rPr lang="en-GH" smtClean="0"/>
              <a:t>26/06/2025 8:26 am</a:t>
            </a:fld>
            <a:endParaRPr lang="en-GH"/>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fr-FR"/>
              <a:t>AWUI JAMES (0249747436)      Email: jamesawui5719@gmail.com</a:t>
            </a:r>
            <a:endParaRPr lang="en-GH"/>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4DCA454-B3B4-454E-B9A5-EAE5BC572D01}" type="slidenum">
              <a:rPr lang="en-GH" smtClean="0"/>
              <a:t>‹#›</a:t>
            </a:fld>
            <a:endParaRPr lang="en-GH"/>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3039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0C4A0-29C3-4364-82D4-7AE6EEF36634}"/>
              </a:ext>
            </a:extLst>
          </p:cNvPr>
          <p:cNvSpPr>
            <a:spLocks noGrp="1"/>
          </p:cNvSpPr>
          <p:nvPr>
            <p:ph type="ctrTitle"/>
          </p:nvPr>
        </p:nvSpPr>
        <p:spPr/>
        <p:txBody>
          <a:bodyPr/>
          <a:lstStyle/>
          <a:p>
            <a:r>
              <a:rPr lang="en-US" b="1" dirty="0">
                <a:solidFill>
                  <a:srgbClr val="FF0000"/>
                </a:solidFill>
              </a:rPr>
              <a:t>COMPUTATIONAL THINKING</a:t>
            </a:r>
            <a:endParaRPr lang="en-GH" b="1" dirty="0">
              <a:solidFill>
                <a:srgbClr val="FF0000"/>
              </a:solidFill>
            </a:endParaRPr>
          </a:p>
        </p:txBody>
      </p:sp>
      <p:sp>
        <p:nvSpPr>
          <p:cNvPr id="3" name="Subtitle 2">
            <a:extLst>
              <a:ext uri="{FF2B5EF4-FFF2-40B4-BE49-F238E27FC236}">
                <a16:creationId xmlns:a16="http://schemas.microsoft.com/office/drawing/2014/main" id="{BF6C7226-BDE2-4249-BA35-E3A331440EF1}"/>
              </a:ext>
            </a:extLst>
          </p:cNvPr>
          <p:cNvSpPr>
            <a:spLocks noGrp="1"/>
          </p:cNvSpPr>
          <p:nvPr>
            <p:ph type="subTitle" idx="1"/>
          </p:nvPr>
        </p:nvSpPr>
        <p:spPr/>
        <p:txBody>
          <a:bodyPr>
            <a:normAutofit/>
          </a:bodyPr>
          <a:lstStyle/>
          <a:p>
            <a:r>
              <a:rPr lang="en-US" sz="4000" b="1" dirty="0">
                <a:solidFill>
                  <a:srgbClr val="00B050"/>
                </a:solidFill>
              </a:rPr>
              <a:t>INTRODUCTION TO PROGRAMMING</a:t>
            </a:r>
            <a:endParaRPr lang="en-GH" sz="4000" b="1" dirty="0">
              <a:solidFill>
                <a:srgbClr val="00B050"/>
              </a:solidFill>
            </a:endParaRPr>
          </a:p>
        </p:txBody>
      </p:sp>
      <p:sp>
        <p:nvSpPr>
          <p:cNvPr id="4" name="Footer Placeholder 3">
            <a:extLst>
              <a:ext uri="{FF2B5EF4-FFF2-40B4-BE49-F238E27FC236}">
                <a16:creationId xmlns:a16="http://schemas.microsoft.com/office/drawing/2014/main" id="{D06AAAE0-9F2E-EF6B-61B4-779B2CFAFAE5}"/>
              </a:ext>
            </a:extLst>
          </p:cNvPr>
          <p:cNvSpPr>
            <a:spLocks noGrp="1"/>
          </p:cNvSpPr>
          <p:nvPr>
            <p:ph type="ftr" sz="quarter" idx="11"/>
          </p:nvPr>
        </p:nvSpPr>
        <p:spPr/>
        <p:txBody>
          <a:bodyPr/>
          <a:lstStyle/>
          <a:p>
            <a:r>
              <a:rPr lang="fr-FR"/>
              <a:t>AWUI JAMES (0249747436)      Email: jamesawui5719@gmail.com</a:t>
            </a:r>
            <a:endParaRPr lang="en-GH"/>
          </a:p>
        </p:txBody>
      </p:sp>
      <p:sp>
        <p:nvSpPr>
          <p:cNvPr id="5" name="Slide Number Placeholder 4">
            <a:extLst>
              <a:ext uri="{FF2B5EF4-FFF2-40B4-BE49-F238E27FC236}">
                <a16:creationId xmlns:a16="http://schemas.microsoft.com/office/drawing/2014/main" id="{5D6C5ED1-B892-C94B-5314-2362F84FD1D7}"/>
              </a:ext>
            </a:extLst>
          </p:cNvPr>
          <p:cNvSpPr>
            <a:spLocks noGrp="1"/>
          </p:cNvSpPr>
          <p:nvPr>
            <p:ph type="sldNum" sz="quarter" idx="12"/>
          </p:nvPr>
        </p:nvSpPr>
        <p:spPr/>
        <p:txBody>
          <a:bodyPr/>
          <a:lstStyle/>
          <a:p>
            <a:fld id="{74DCA454-B3B4-454E-B9A5-EAE5BC572D01}" type="slidenum">
              <a:rPr lang="en-GH" smtClean="0"/>
              <a:t>1</a:t>
            </a:fld>
            <a:endParaRPr lang="en-GH"/>
          </a:p>
        </p:txBody>
      </p:sp>
    </p:spTree>
    <p:extLst>
      <p:ext uri="{BB962C8B-B14F-4D97-AF65-F5344CB8AC3E}">
        <p14:creationId xmlns:p14="http://schemas.microsoft.com/office/powerpoint/2010/main" val="3021975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A7700-DB1E-49EF-A324-6E4E32EA2991}"/>
              </a:ext>
            </a:extLst>
          </p:cNvPr>
          <p:cNvSpPr>
            <a:spLocks noGrp="1"/>
          </p:cNvSpPr>
          <p:nvPr>
            <p:ph type="title"/>
          </p:nvPr>
        </p:nvSpPr>
        <p:spPr/>
        <p:txBody>
          <a:bodyPr/>
          <a:lstStyle/>
          <a:p>
            <a:r>
              <a:rPr lang="en-US" dirty="0">
                <a:solidFill>
                  <a:srgbClr val="FF0000"/>
                </a:solidFill>
              </a:rPr>
              <a:t>COMPUTER TERMINOLOGIES CONT.</a:t>
            </a:r>
            <a:endParaRPr lang="en-GH" dirty="0"/>
          </a:p>
        </p:txBody>
      </p:sp>
      <p:sp>
        <p:nvSpPr>
          <p:cNvPr id="3" name="Content Placeholder 2">
            <a:extLst>
              <a:ext uri="{FF2B5EF4-FFF2-40B4-BE49-F238E27FC236}">
                <a16:creationId xmlns:a16="http://schemas.microsoft.com/office/drawing/2014/main" id="{98F72943-B18E-4560-8A2E-48DA7F371D87}"/>
              </a:ext>
            </a:extLst>
          </p:cNvPr>
          <p:cNvSpPr>
            <a:spLocks noGrp="1"/>
          </p:cNvSpPr>
          <p:nvPr>
            <p:ph idx="1"/>
          </p:nvPr>
        </p:nvSpPr>
        <p:spPr/>
        <p:txBody>
          <a:bodyPr>
            <a:noAutofit/>
          </a:bodyPr>
          <a:lstStyle/>
          <a:p>
            <a:r>
              <a:rPr lang="en-US" sz="2400" dirty="0"/>
              <a:t> </a:t>
            </a:r>
            <a:r>
              <a:rPr lang="en-US" sz="2400" b="1" u="sng" dirty="0">
                <a:solidFill>
                  <a:srgbClr val="FF0000"/>
                </a:solidFill>
              </a:rPr>
              <a:t>CONSTANTS</a:t>
            </a:r>
          </a:p>
          <a:p>
            <a:r>
              <a:rPr lang="en-US" sz="2400" dirty="0"/>
              <a:t>A constant(also known as const) is a term used to describe a value that does not change throughout the execution of the program, unlike a variable. Constant cannot be altered and will remain fixed, and a constant can be a number, character, and string,  </a:t>
            </a:r>
          </a:p>
          <a:p>
            <a:endParaRPr lang="en-US" sz="2400" dirty="0"/>
          </a:p>
          <a:p>
            <a:r>
              <a:rPr lang="en-US" sz="2400" dirty="0"/>
              <a:t> </a:t>
            </a:r>
            <a:r>
              <a:rPr lang="en-US" sz="2400" b="1" u="sng" dirty="0">
                <a:solidFill>
                  <a:srgbClr val="FF0000"/>
                </a:solidFill>
              </a:rPr>
              <a:t>DATA TYPES</a:t>
            </a:r>
          </a:p>
          <a:p>
            <a:r>
              <a:rPr lang="en-US" sz="2400" dirty="0"/>
              <a:t>A data type is the classification of a particular type of data. The most common types include integer type which are numbers, a floating-point number data type which are decimal based numbers, Boolean values which are TRUE OR FALSE and character data type which alphabets.</a:t>
            </a:r>
            <a:endParaRPr lang="en-GH" sz="2400" dirty="0"/>
          </a:p>
          <a:p>
            <a:endParaRPr lang="en-GH" sz="2400" dirty="0"/>
          </a:p>
        </p:txBody>
      </p:sp>
      <p:sp>
        <p:nvSpPr>
          <p:cNvPr id="4" name="Footer Placeholder 3">
            <a:extLst>
              <a:ext uri="{FF2B5EF4-FFF2-40B4-BE49-F238E27FC236}">
                <a16:creationId xmlns:a16="http://schemas.microsoft.com/office/drawing/2014/main" id="{D90F90FD-7747-E5D1-C491-EE4102CEA966}"/>
              </a:ext>
            </a:extLst>
          </p:cNvPr>
          <p:cNvSpPr>
            <a:spLocks noGrp="1"/>
          </p:cNvSpPr>
          <p:nvPr>
            <p:ph type="ftr" sz="quarter" idx="11"/>
          </p:nvPr>
        </p:nvSpPr>
        <p:spPr/>
        <p:txBody>
          <a:bodyPr/>
          <a:lstStyle/>
          <a:p>
            <a:r>
              <a:rPr lang="fr-FR"/>
              <a:t>AWUI JAMES (0249747436)      Email: jamesawui5719@gmail.com</a:t>
            </a:r>
            <a:endParaRPr lang="en-GH"/>
          </a:p>
        </p:txBody>
      </p:sp>
      <p:sp>
        <p:nvSpPr>
          <p:cNvPr id="5" name="Slide Number Placeholder 4">
            <a:extLst>
              <a:ext uri="{FF2B5EF4-FFF2-40B4-BE49-F238E27FC236}">
                <a16:creationId xmlns:a16="http://schemas.microsoft.com/office/drawing/2014/main" id="{E0263669-4104-708B-15FC-52DD439B42A4}"/>
              </a:ext>
            </a:extLst>
          </p:cNvPr>
          <p:cNvSpPr>
            <a:spLocks noGrp="1"/>
          </p:cNvSpPr>
          <p:nvPr>
            <p:ph type="sldNum" sz="quarter" idx="12"/>
          </p:nvPr>
        </p:nvSpPr>
        <p:spPr/>
        <p:txBody>
          <a:bodyPr/>
          <a:lstStyle/>
          <a:p>
            <a:fld id="{74DCA454-B3B4-454E-B9A5-EAE5BC572D01}" type="slidenum">
              <a:rPr lang="en-GH" smtClean="0"/>
              <a:t>10</a:t>
            </a:fld>
            <a:endParaRPr lang="en-GH"/>
          </a:p>
        </p:txBody>
      </p:sp>
    </p:spTree>
    <p:extLst>
      <p:ext uri="{BB962C8B-B14F-4D97-AF65-F5344CB8AC3E}">
        <p14:creationId xmlns:p14="http://schemas.microsoft.com/office/powerpoint/2010/main" val="2439146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8506C-415F-41AC-9D05-11745531D631}"/>
              </a:ext>
            </a:extLst>
          </p:cNvPr>
          <p:cNvSpPr>
            <a:spLocks noGrp="1"/>
          </p:cNvSpPr>
          <p:nvPr>
            <p:ph type="title"/>
          </p:nvPr>
        </p:nvSpPr>
        <p:spPr/>
        <p:txBody>
          <a:bodyPr/>
          <a:lstStyle/>
          <a:p>
            <a:r>
              <a:rPr lang="en-US" dirty="0">
                <a:solidFill>
                  <a:srgbClr val="FF0000"/>
                </a:solidFill>
              </a:rPr>
              <a:t>COMPUTER TERMINOLOGIES CONT.</a:t>
            </a:r>
            <a:endParaRPr lang="en-GH" dirty="0"/>
          </a:p>
        </p:txBody>
      </p:sp>
      <p:sp>
        <p:nvSpPr>
          <p:cNvPr id="3" name="Content Placeholder 2">
            <a:extLst>
              <a:ext uri="{FF2B5EF4-FFF2-40B4-BE49-F238E27FC236}">
                <a16:creationId xmlns:a16="http://schemas.microsoft.com/office/drawing/2014/main" id="{5CFF0A2E-5104-481C-9939-2F122AB6F9D5}"/>
              </a:ext>
            </a:extLst>
          </p:cNvPr>
          <p:cNvSpPr>
            <a:spLocks noGrp="1"/>
          </p:cNvSpPr>
          <p:nvPr>
            <p:ph idx="1"/>
          </p:nvPr>
        </p:nvSpPr>
        <p:spPr/>
        <p:txBody>
          <a:bodyPr>
            <a:normAutofit/>
          </a:bodyPr>
          <a:lstStyle/>
          <a:p>
            <a:r>
              <a:rPr lang="en-US" sz="2800" dirty="0"/>
              <a:t>Declaration : A statement that describes a variable, function or any other identifier is a declaration</a:t>
            </a:r>
          </a:p>
          <a:p>
            <a:endParaRPr lang="en-US" sz="2800" dirty="0"/>
          </a:p>
          <a:p>
            <a:endParaRPr lang="en-US" sz="2800" dirty="0"/>
          </a:p>
          <a:p>
            <a:r>
              <a:rPr lang="en-US" sz="2800" dirty="0"/>
              <a:t>Exception: A special, unexpected and anomalous condition encountered during the execution of a program is known as an exception</a:t>
            </a:r>
          </a:p>
          <a:p>
            <a:endParaRPr lang="en-US" sz="2800" dirty="0"/>
          </a:p>
          <a:p>
            <a:endParaRPr lang="en-GH" sz="2800" dirty="0"/>
          </a:p>
        </p:txBody>
      </p:sp>
      <p:sp>
        <p:nvSpPr>
          <p:cNvPr id="4" name="Footer Placeholder 3">
            <a:extLst>
              <a:ext uri="{FF2B5EF4-FFF2-40B4-BE49-F238E27FC236}">
                <a16:creationId xmlns:a16="http://schemas.microsoft.com/office/drawing/2014/main" id="{3599D76D-495A-C5A7-CBFE-65574D90C950}"/>
              </a:ext>
            </a:extLst>
          </p:cNvPr>
          <p:cNvSpPr>
            <a:spLocks noGrp="1"/>
          </p:cNvSpPr>
          <p:nvPr>
            <p:ph type="ftr" sz="quarter" idx="11"/>
          </p:nvPr>
        </p:nvSpPr>
        <p:spPr/>
        <p:txBody>
          <a:bodyPr/>
          <a:lstStyle/>
          <a:p>
            <a:r>
              <a:rPr lang="fr-FR"/>
              <a:t>AWUI JAMES (0249747436)      Email: jamesawui5719@gmail.com</a:t>
            </a:r>
            <a:endParaRPr lang="en-GH"/>
          </a:p>
        </p:txBody>
      </p:sp>
      <p:sp>
        <p:nvSpPr>
          <p:cNvPr id="5" name="Slide Number Placeholder 4">
            <a:extLst>
              <a:ext uri="{FF2B5EF4-FFF2-40B4-BE49-F238E27FC236}">
                <a16:creationId xmlns:a16="http://schemas.microsoft.com/office/drawing/2014/main" id="{367FD008-33E6-3A81-7822-4DF83499FD59}"/>
              </a:ext>
            </a:extLst>
          </p:cNvPr>
          <p:cNvSpPr>
            <a:spLocks noGrp="1"/>
          </p:cNvSpPr>
          <p:nvPr>
            <p:ph type="sldNum" sz="quarter" idx="12"/>
          </p:nvPr>
        </p:nvSpPr>
        <p:spPr/>
        <p:txBody>
          <a:bodyPr/>
          <a:lstStyle/>
          <a:p>
            <a:fld id="{74DCA454-B3B4-454E-B9A5-EAE5BC572D01}" type="slidenum">
              <a:rPr lang="en-GH" smtClean="0"/>
              <a:t>11</a:t>
            </a:fld>
            <a:endParaRPr lang="en-GH"/>
          </a:p>
        </p:txBody>
      </p:sp>
    </p:spTree>
    <p:extLst>
      <p:ext uri="{BB962C8B-B14F-4D97-AF65-F5344CB8AC3E}">
        <p14:creationId xmlns:p14="http://schemas.microsoft.com/office/powerpoint/2010/main" val="4133734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384CF-F3D8-4A12-8110-D1F1013A30C2}"/>
              </a:ext>
            </a:extLst>
          </p:cNvPr>
          <p:cNvSpPr>
            <a:spLocks noGrp="1"/>
          </p:cNvSpPr>
          <p:nvPr>
            <p:ph type="title"/>
          </p:nvPr>
        </p:nvSpPr>
        <p:spPr/>
        <p:txBody>
          <a:bodyPr/>
          <a:lstStyle/>
          <a:p>
            <a:r>
              <a:rPr lang="en-US" dirty="0">
                <a:solidFill>
                  <a:srgbClr val="FF0000"/>
                </a:solidFill>
              </a:rPr>
              <a:t>COMPUTER TERMINOLOGIES CONT.</a:t>
            </a:r>
            <a:endParaRPr lang="en-GH" dirty="0"/>
          </a:p>
        </p:txBody>
      </p:sp>
      <p:sp>
        <p:nvSpPr>
          <p:cNvPr id="3" name="Content Placeholder 2">
            <a:extLst>
              <a:ext uri="{FF2B5EF4-FFF2-40B4-BE49-F238E27FC236}">
                <a16:creationId xmlns:a16="http://schemas.microsoft.com/office/drawing/2014/main" id="{F422D740-584A-468E-BFC0-95513AB245D2}"/>
              </a:ext>
            </a:extLst>
          </p:cNvPr>
          <p:cNvSpPr>
            <a:spLocks noGrp="1"/>
          </p:cNvSpPr>
          <p:nvPr>
            <p:ph idx="1"/>
          </p:nvPr>
        </p:nvSpPr>
        <p:spPr/>
        <p:txBody>
          <a:bodyPr>
            <a:noAutofit/>
          </a:bodyPr>
          <a:lstStyle/>
          <a:p>
            <a:r>
              <a:rPr lang="en-US" sz="2400" dirty="0"/>
              <a:t>Object-oriented programming (OOP) is a model defined by programmers that revolve around objects and data rather than ‘actions’ and ‘logic’. Language that use OOP concepts are Java, Python, C++, and Ruby.</a:t>
            </a:r>
          </a:p>
          <a:p>
            <a:endParaRPr lang="en-US" sz="2400" dirty="0"/>
          </a:p>
          <a:p>
            <a:r>
              <a:rPr lang="en-US" sz="2400" dirty="0"/>
              <a:t>EXPRESSION: An expression is a legal grouping of letters, symbols, and numbers being used to represent the value of one or more variables.</a:t>
            </a:r>
          </a:p>
          <a:p>
            <a:endParaRPr lang="en-US" sz="2400" dirty="0"/>
          </a:p>
          <a:p>
            <a:pPr marL="0" indent="0">
              <a:buNone/>
            </a:pPr>
            <a:r>
              <a:rPr lang="en-US" sz="2400" dirty="0"/>
              <a:t>OBJECT : An object is a combination of related variables, constants and other data structures which can be selected and manipulated together. An object can include shapes that appear on a screen or the age of students in a school.</a:t>
            </a:r>
            <a:endParaRPr lang="en-GH" sz="2400" dirty="0"/>
          </a:p>
          <a:p>
            <a:endParaRPr lang="en-GH" sz="2400" dirty="0"/>
          </a:p>
        </p:txBody>
      </p:sp>
      <p:sp>
        <p:nvSpPr>
          <p:cNvPr id="4" name="Footer Placeholder 3">
            <a:extLst>
              <a:ext uri="{FF2B5EF4-FFF2-40B4-BE49-F238E27FC236}">
                <a16:creationId xmlns:a16="http://schemas.microsoft.com/office/drawing/2014/main" id="{C0780D6F-C935-3AD3-78B5-08157EA37753}"/>
              </a:ext>
            </a:extLst>
          </p:cNvPr>
          <p:cNvSpPr>
            <a:spLocks noGrp="1"/>
          </p:cNvSpPr>
          <p:nvPr>
            <p:ph type="ftr" sz="quarter" idx="11"/>
          </p:nvPr>
        </p:nvSpPr>
        <p:spPr/>
        <p:txBody>
          <a:bodyPr/>
          <a:lstStyle/>
          <a:p>
            <a:r>
              <a:rPr lang="fr-FR"/>
              <a:t>AWUI JAMES (0249747436)      Email: jamesawui5719@gmail.com</a:t>
            </a:r>
            <a:endParaRPr lang="en-GH"/>
          </a:p>
        </p:txBody>
      </p:sp>
      <p:sp>
        <p:nvSpPr>
          <p:cNvPr id="5" name="Slide Number Placeholder 4">
            <a:extLst>
              <a:ext uri="{FF2B5EF4-FFF2-40B4-BE49-F238E27FC236}">
                <a16:creationId xmlns:a16="http://schemas.microsoft.com/office/drawing/2014/main" id="{648ED2D6-410D-D66C-4563-B2A473F51D51}"/>
              </a:ext>
            </a:extLst>
          </p:cNvPr>
          <p:cNvSpPr>
            <a:spLocks noGrp="1"/>
          </p:cNvSpPr>
          <p:nvPr>
            <p:ph type="sldNum" sz="quarter" idx="12"/>
          </p:nvPr>
        </p:nvSpPr>
        <p:spPr/>
        <p:txBody>
          <a:bodyPr/>
          <a:lstStyle/>
          <a:p>
            <a:fld id="{74DCA454-B3B4-454E-B9A5-EAE5BC572D01}" type="slidenum">
              <a:rPr lang="en-GH" smtClean="0"/>
              <a:t>12</a:t>
            </a:fld>
            <a:endParaRPr lang="en-GH"/>
          </a:p>
        </p:txBody>
      </p:sp>
    </p:spTree>
    <p:extLst>
      <p:ext uri="{BB962C8B-B14F-4D97-AF65-F5344CB8AC3E}">
        <p14:creationId xmlns:p14="http://schemas.microsoft.com/office/powerpoint/2010/main" val="821925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80594-F391-423A-9E39-33C4B68642A9}"/>
              </a:ext>
            </a:extLst>
          </p:cNvPr>
          <p:cNvSpPr>
            <a:spLocks noGrp="1"/>
          </p:cNvSpPr>
          <p:nvPr>
            <p:ph type="title"/>
          </p:nvPr>
        </p:nvSpPr>
        <p:spPr/>
        <p:txBody>
          <a:bodyPr/>
          <a:lstStyle/>
          <a:p>
            <a:r>
              <a:rPr lang="en-US" dirty="0"/>
              <a:t>                    </a:t>
            </a:r>
            <a:r>
              <a:rPr lang="en-US" sz="6600" b="1" dirty="0">
                <a:solidFill>
                  <a:srgbClr val="00B050"/>
                </a:solidFill>
                <a:latin typeface="Times New Roman" panose="02020603050405020304" pitchFamily="18" charset="0"/>
                <a:cs typeface="Times New Roman" panose="02020603050405020304" pitchFamily="18" charset="0"/>
              </a:rPr>
              <a:t>PROGRAM</a:t>
            </a:r>
            <a:endParaRPr lang="en-GH" sz="6600" b="1"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C560F16-D70C-4816-8D85-4F08E34BCE0A}"/>
              </a:ext>
            </a:extLst>
          </p:cNvPr>
          <p:cNvSpPr>
            <a:spLocks noGrp="1"/>
          </p:cNvSpPr>
          <p:nvPr>
            <p:ph idx="1"/>
          </p:nvPr>
        </p:nvSpPr>
        <p:spPr/>
        <p:txBody>
          <a:bodyPr>
            <a:normAutofit/>
          </a:bodyPr>
          <a:lstStyle/>
          <a:p>
            <a:r>
              <a:rPr lang="en-US" sz="4400" dirty="0">
                <a:solidFill>
                  <a:srgbClr val="FF0000"/>
                </a:solidFill>
              </a:rPr>
              <a:t>A computer program </a:t>
            </a:r>
            <a:r>
              <a:rPr lang="en-US" sz="4400" dirty="0"/>
              <a:t>is termed as an organized collection of instruction, which when executed perform a specific task or function. A program is processed by the central processing unit(CPU) of the computer before it is executed.</a:t>
            </a:r>
            <a:endParaRPr lang="en-GH" sz="4400" dirty="0"/>
          </a:p>
        </p:txBody>
      </p:sp>
      <p:sp>
        <p:nvSpPr>
          <p:cNvPr id="4" name="Footer Placeholder 3">
            <a:extLst>
              <a:ext uri="{FF2B5EF4-FFF2-40B4-BE49-F238E27FC236}">
                <a16:creationId xmlns:a16="http://schemas.microsoft.com/office/drawing/2014/main" id="{63A18E54-223C-493E-9A1D-588CDA2BF99C}"/>
              </a:ext>
            </a:extLst>
          </p:cNvPr>
          <p:cNvSpPr>
            <a:spLocks noGrp="1"/>
          </p:cNvSpPr>
          <p:nvPr>
            <p:ph type="ftr" sz="quarter" idx="11"/>
          </p:nvPr>
        </p:nvSpPr>
        <p:spPr/>
        <p:txBody>
          <a:bodyPr/>
          <a:lstStyle/>
          <a:p>
            <a:r>
              <a:rPr lang="fr-FR"/>
              <a:t>AWUI JAMES (0249747436)      Email: jamesawui5719@gmail.com</a:t>
            </a:r>
            <a:endParaRPr lang="en-GH"/>
          </a:p>
        </p:txBody>
      </p:sp>
      <p:sp>
        <p:nvSpPr>
          <p:cNvPr id="5" name="Slide Number Placeholder 4">
            <a:extLst>
              <a:ext uri="{FF2B5EF4-FFF2-40B4-BE49-F238E27FC236}">
                <a16:creationId xmlns:a16="http://schemas.microsoft.com/office/drawing/2014/main" id="{6FD58E76-3604-BB0A-420D-FCD9C21CE319}"/>
              </a:ext>
            </a:extLst>
          </p:cNvPr>
          <p:cNvSpPr>
            <a:spLocks noGrp="1"/>
          </p:cNvSpPr>
          <p:nvPr>
            <p:ph type="sldNum" sz="quarter" idx="12"/>
          </p:nvPr>
        </p:nvSpPr>
        <p:spPr/>
        <p:txBody>
          <a:bodyPr/>
          <a:lstStyle/>
          <a:p>
            <a:fld id="{74DCA454-B3B4-454E-B9A5-EAE5BC572D01}" type="slidenum">
              <a:rPr lang="en-GH" smtClean="0"/>
              <a:t>13</a:t>
            </a:fld>
            <a:endParaRPr lang="en-GH"/>
          </a:p>
        </p:txBody>
      </p:sp>
    </p:spTree>
    <p:extLst>
      <p:ext uri="{BB962C8B-B14F-4D97-AF65-F5344CB8AC3E}">
        <p14:creationId xmlns:p14="http://schemas.microsoft.com/office/powerpoint/2010/main" val="667143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5101C-7C0E-411A-B332-CD446D9E1513}"/>
              </a:ext>
            </a:extLst>
          </p:cNvPr>
          <p:cNvSpPr>
            <a:spLocks noGrp="1"/>
          </p:cNvSpPr>
          <p:nvPr>
            <p:ph type="title"/>
          </p:nvPr>
        </p:nvSpPr>
        <p:spPr/>
        <p:txBody>
          <a:bodyPr/>
          <a:lstStyle/>
          <a:p>
            <a:pPr algn="ctr"/>
            <a:r>
              <a:rPr lang="en-US" b="1" dirty="0">
                <a:solidFill>
                  <a:srgbClr val="00B050"/>
                </a:solidFill>
                <a:highlight>
                  <a:srgbClr val="FFFF00"/>
                </a:highlight>
                <a:latin typeface="Times New Roman" panose="02020603050405020304" pitchFamily="18" charset="0"/>
                <a:cs typeface="Times New Roman" panose="02020603050405020304" pitchFamily="18" charset="0"/>
              </a:rPr>
              <a:t>DATA </a:t>
            </a:r>
            <a:r>
              <a:rPr lang="en-US" sz="6600" b="1" dirty="0">
                <a:solidFill>
                  <a:srgbClr val="00B050"/>
                </a:solidFill>
                <a:highlight>
                  <a:srgbClr val="FFFF00"/>
                </a:highlight>
                <a:latin typeface="Times New Roman" panose="02020603050405020304" pitchFamily="18" charset="0"/>
                <a:cs typeface="Times New Roman" panose="02020603050405020304" pitchFamily="18" charset="0"/>
              </a:rPr>
              <a:t>TYPES</a:t>
            </a:r>
            <a:r>
              <a:rPr lang="en-US" b="1" dirty="0">
                <a:solidFill>
                  <a:srgbClr val="00B050"/>
                </a:solidFill>
                <a:highlight>
                  <a:srgbClr val="FFFF00"/>
                </a:highlight>
                <a:latin typeface="Times New Roman" panose="02020603050405020304" pitchFamily="18" charset="0"/>
                <a:cs typeface="Times New Roman" panose="02020603050405020304" pitchFamily="18" charset="0"/>
              </a:rPr>
              <a:t> </a:t>
            </a:r>
            <a:endParaRPr lang="en-GH" b="1" dirty="0">
              <a:solidFill>
                <a:srgbClr val="00B050"/>
              </a:solidFill>
              <a:highlight>
                <a:srgbClr val="FFFF00"/>
              </a:highlight>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5B2A3C9-73D2-4A3A-ACB8-78EBD47DD389}"/>
              </a:ext>
            </a:extLst>
          </p:cNvPr>
          <p:cNvSpPr>
            <a:spLocks noGrp="1"/>
          </p:cNvSpPr>
          <p:nvPr>
            <p:ph idx="1"/>
          </p:nvPr>
        </p:nvSpPr>
        <p:spPr/>
        <p:txBody>
          <a:bodyPr>
            <a:noAutofit/>
          </a:bodyPr>
          <a:lstStyle/>
          <a:p>
            <a:r>
              <a:rPr lang="en-US" sz="3200" dirty="0"/>
              <a:t>This is a classification or category of various types of data which states the possible values which can be taken, how they are stored and what range of operations are allowed on them.</a:t>
            </a:r>
          </a:p>
          <a:p>
            <a:r>
              <a:rPr lang="en-US" sz="3200" dirty="0"/>
              <a:t>Examples of data types are </a:t>
            </a:r>
            <a:r>
              <a:rPr lang="en-US" sz="3200" dirty="0">
                <a:solidFill>
                  <a:srgbClr val="00B050"/>
                </a:solidFill>
              </a:rPr>
              <a:t>string, Double, Integer, Long Integer, Character which is shorten as Char, Float and Boolean.</a:t>
            </a:r>
          </a:p>
          <a:p>
            <a:r>
              <a:rPr lang="en-US" sz="3200" dirty="0"/>
              <a:t>Each of these data types has the specific type of data or value it carries.</a:t>
            </a:r>
            <a:endParaRPr lang="en-GH" sz="3200" dirty="0"/>
          </a:p>
        </p:txBody>
      </p:sp>
      <p:sp>
        <p:nvSpPr>
          <p:cNvPr id="4" name="Footer Placeholder 3">
            <a:extLst>
              <a:ext uri="{FF2B5EF4-FFF2-40B4-BE49-F238E27FC236}">
                <a16:creationId xmlns:a16="http://schemas.microsoft.com/office/drawing/2014/main" id="{CA6F5304-E7B9-D410-44DD-3E2043B98B83}"/>
              </a:ext>
            </a:extLst>
          </p:cNvPr>
          <p:cNvSpPr>
            <a:spLocks noGrp="1"/>
          </p:cNvSpPr>
          <p:nvPr>
            <p:ph type="ftr" sz="quarter" idx="11"/>
          </p:nvPr>
        </p:nvSpPr>
        <p:spPr/>
        <p:txBody>
          <a:bodyPr/>
          <a:lstStyle/>
          <a:p>
            <a:r>
              <a:rPr lang="fr-FR"/>
              <a:t>AWUI JAMES (0249747436)      Email: jamesawui5719@gmail.com</a:t>
            </a:r>
            <a:endParaRPr lang="en-GH"/>
          </a:p>
        </p:txBody>
      </p:sp>
      <p:sp>
        <p:nvSpPr>
          <p:cNvPr id="5" name="Slide Number Placeholder 4">
            <a:extLst>
              <a:ext uri="{FF2B5EF4-FFF2-40B4-BE49-F238E27FC236}">
                <a16:creationId xmlns:a16="http://schemas.microsoft.com/office/drawing/2014/main" id="{24128F03-BF66-E409-E26D-2F78AD85F296}"/>
              </a:ext>
            </a:extLst>
          </p:cNvPr>
          <p:cNvSpPr>
            <a:spLocks noGrp="1"/>
          </p:cNvSpPr>
          <p:nvPr>
            <p:ph type="sldNum" sz="quarter" idx="12"/>
          </p:nvPr>
        </p:nvSpPr>
        <p:spPr/>
        <p:txBody>
          <a:bodyPr/>
          <a:lstStyle/>
          <a:p>
            <a:fld id="{74DCA454-B3B4-454E-B9A5-EAE5BC572D01}" type="slidenum">
              <a:rPr lang="en-GH" smtClean="0"/>
              <a:t>14</a:t>
            </a:fld>
            <a:endParaRPr lang="en-GH"/>
          </a:p>
        </p:txBody>
      </p:sp>
    </p:spTree>
    <p:extLst>
      <p:ext uri="{BB962C8B-B14F-4D97-AF65-F5344CB8AC3E}">
        <p14:creationId xmlns:p14="http://schemas.microsoft.com/office/powerpoint/2010/main" val="2966003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A502C-95B3-4C91-B3E4-1A15E6BC7087}"/>
              </a:ext>
            </a:extLst>
          </p:cNvPr>
          <p:cNvSpPr>
            <a:spLocks noGrp="1"/>
          </p:cNvSpPr>
          <p:nvPr>
            <p:ph type="title"/>
          </p:nvPr>
        </p:nvSpPr>
        <p:spPr/>
        <p:txBody>
          <a:bodyPr>
            <a:normAutofit/>
          </a:bodyPr>
          <a:lstStyle/>
          <a:p>
            <a:pPr algn="ctr"/>
            <a:r>
              <a:rPr lang="en-US" sz="6600" b="1" dirty="0">
                <a:solidFill>
                  <a:srgbClr val="00B050"/>
                </a:solidFill>
              </a:rPr>
              <a:t>DATA TYPES CONTINUE…</a:t>
            </a:r>
            <a:endParaRPr lang="en-GH" sz="6600" b="1" dirty="0">
              <a:solidFill>
                <a:srgbClr val="00B050"/>
              </a:solidFill>
            </a:endParaRPr>
          </a:p>
        </p:txBody>
      </p:sp>
      <p:sp>
        <p:nvSpPr>
          <p:cNvPr id="3" name="Content Placeholder 2">
            <a:extLst>
              <a:ext uri="{FF2B5EF4-FFF2-40B4-BE49-F238E27FC236}">
                <a16:creationId xmlns:a16="http://schemas.microsoft.com/office/drawing/2014/main" id="{2F944936-2576-4CE2-8B81-70061A215CE7}"/>
              </a:ext>
            </a:extLst>
          </p:cNvPr>
          <p:cNvSpPr>
            <a:spLocks noGrp="1"/>
          </p:cNvSpPr>
          <p:nvPr>
            <p:ph idx="1"/>
          </p:nvPr>
        </p:nvSpPr>
        <p:spPr/>
        <p:txBody>
          <a:bodyPr>
            <a:normAutofit fontScale="92500" lnSpcReduction="20000"/>
          </a:bodyPr>
          <a:lstStyle/>
          <a:p>
            <a:r>
              <a:rPr lang="en-US" sz="2800" b="1" dirty="0">
                <a:solidFill>
                  <a:srgbClr val="FF0000"/>
                </a:solidFill>
                <a:latin typeface="Times New Roman" panose="02020603050405020304" pitchFamily="18" charset="0"/>
                <a:cs typeface="Times New Roman" panose="02020603050405020304" pitchFamily="18" charset="0"/>
              </a:rPr>
              <a:t>Float</a:t>
            </a:r>
            <a:r>
              <a:rPr lang="en-US" dirty="0"/>
              <a:t>: a </a:t>
            </a:r>
            <a:r>
              <a:rPr lang="en-US" dirty="0" err="1"/>
              <a:t>foat</a:t>
            </a:r>
            <a:r>
              <a:rPr lang="en-US" dirty="0"/>
              <a:t> is a floating-point number, which means it is  number which has a decimal place.</a:t>
            </a:r>
          </a:p>
          <a:p>
            <a:r>
              <a:rPr lang="en-US" dirty="0"/>
              <a:t>Example (1.23, 2.00, 0.08)</a:t>
            </a:r>
          </a:p>
          <a:p>
            <a:r>
              <a:rPr lang="en-US" sz="3000" b="1" dirty="0">
                <a:solidFill>
                  <a:srgbClr val="FF0000"/>
                </a:solidFill>
                <a:latin typeface="Times New Roman" panose="02020603050405020304" pitchFamily="18" charset="0"/>
                <a:cs typeface="Times New Roman" panose="02020603050405020304" pitchFamily="18" charset="0"/>
              </a:rPr>
              <a:t>B. Integer</a:t>
            </a:r>
            <a:r>
              <a:rPr lang="en-US" dirty="0"/>
              <a:t>: is a data type used to represent real numbers that do not have fractional values. The numbers can be positive or negative or zero.  Examples are 12,1,89, -94,-53, 1254,are all integers </a:t>
            </a:r>
          </a:p>
          <a:p>
            <a:r>
              <a:rPr lang="en-US" sz="3000" b="1" dirty="0">
                <a:solidFill>
                  <a:srgbClr val="FF0000"/>
                </a:solidFill>
              </a:rPr>
              <a:t>C. String </a:t>
            </a:r>
            <a:r>
              <a:rPr lang="en-US" dirty="0"/>
              <a:t>: A string is a data type used in computer program, such as an integer and floating point unit, but used to represent text rather than numbers. Example “I ate yam, hamburger </a:t>
            </a:r>
            <a:r>
              <a:rPr lang="en-US" dirty="0" err="1"/>
              <a:t>etc</a:t>
            </a:r>
            <a:r>
              <a:rPr lang="en-US" dirty="0"/>
              <a:t> ”</a:t>
            </a:r>
          </a:p>
          <a:p>
            <a:r>
              <a:rPr lang="en-US" sz="3000" b="1" dirty="0">
                <a:solidFill>
                  <a:srgbClr val="FF0000"/>
                </a:solidFill>
                <a:latin typeface="Times New Roman" panose="02020603050405020304" pitchFamily="18" charset="0"/>
                <a:cs typeface="Times New Roman" panose="02020603050405020304" pitchFamily="18" charset="0"/>
              </a:rPr>
              <a:t>D. Char</a:t>
            </a:r>
            <a:r>
              <a:rPr lang="en-US" dirty="0"/>
              <a:t>: A character is a single unit of text or character string, where the individual characters and entire string are manipulated in various ways by code functions. Any single digit number like 0, 1, 2….. and special character like $, %, +, etc.</a:t>
            </a:r>
          </a:p>
          <a:p>
            <a:r>
              <a:rPr lang="en-US" sz="3000" b="1" dirty="0">
                <a:solidFill>
                  <a:srgbClr val="FF0000"/>
                </a:solidFill>
                <a:latin typeface="Times New Roman" panose="02020603050405020304" pitchFamily="18" charset="0"/>
                <a:cs typeface="Times New Roman" panose="02020603050405020304" pitchFamily="18" charset="0"/>
              </a:rPr>
              <a:t>E. Boolean</a:t>
            </a:r>
            <a:r>
              <a:rPr lang="en-US" dirty="0"/>
              <a:t>: in comp[</a:t>
            </a:r>
            <a:r>
              <a:rPr lang="en-US" dirty="0" err="1"/>
              <a:t>uter</a:t>
            </a:r>
            <a:r>
              <a:rPr lang="en-US" dirty="0"/>
              <a:t> programming, Boolean or Bool is a data type that has two possible values. Its either </a:t>
            </a:r>
            <a:r>
              <a:rPr lang="en-US" b="1" dirty="0"/>
              <a:t>true or false </a:t>
            </a:r>
            <a:r>
              <a:rPr lang="en-US" dirty="0"/>
              <a:t>its named after the English mathematician and logical </a:t>
            </a:r>
            <a:r>
              <a:rPr lang="en-US" b="1" dirty="0"/>
              <a:t>George Boole.</a:t>
            </a:r>
            <a:endParaRPr lang="en-US" b="1" dirty="0">
              <a:solidFill>
                <a:schemeClr val="tx1"/>
              </a:solidFill>
            </a:endParaRPr>
          </a:p>
          <a:p>
            <a:endParaRPr lang="en-GH" dirty="0"/>
          </a:p>
        </p:txBody>
      </p:sp>
      <p:sp>
        <p:nvSpPr>
          <p:cNvPr id="4" name="Footer Placeholder 3">
            <a:extLst>
              <a:ext uri="{FF2B5EF4-FFF2-40B4-BE49-F238E27FC236}">
                <a16:creationId xmlns:a16="http://schemas.microsoft.com/office/drawing/2014/main" id="{9ECAAC0A-5DF7-FF6B-B111-F07BA7A0AACD}"/>
              </a:ext>
            </a:extLst>
          </p:cNvPr>
          <p:cNvSpPr>
            <a:spLocks noGrp="1"/>
          </p:cNvSpPr>
          <p:nvPr>
            <p:ph type="ftr" sz="quarter" idx="11"/>
          </p:nvPr>
        </p:nvSpPr>
        <p:spPr/>
        <p:txBody>
          <a:bodyPr/>
          <a:lstStyle/>
          <a:p>
            <a:r>
              <a:rPr lang="fr-FR"/>
              <a:t>AWUI JAMES (0249747436)      Email: jamesawui5719@gmail.com</a:t>
            </a:r>
            <a:endParaRPr lang="en-GH"/>
          </a:p>
        </p:txBody>
      </p:sp>
      <p:sp>
        <p:nvSpPr>
          <p:cNvPr id="5" name="Slide Number Placeholder 4">
            <a:extLst>
              <a:ext uri="{FF2B5EF4-FFF2-40B4-BE49-F238E27FC236}">
                <a16:creationId xmlns:a16="http://schemas.microsoft.com/office/drawing/2014/main" id="{01CAD684-01DB-9663-42E3-E029AF94A639}"/>
              </a:ext>
            </a:extLst>
          </p:cNvPr>
          <p:cNvSpPr>
            <a:spLocks noGrp="1"/>
          </p:cNvSpPr>
          <p:nvPr>
            <p:ph type="sldNum" sz="quarter" idx="12"/>
          </p:nvPr>
        </p:nvSpPr>
        <p:spPr/>
        <p:txBody>
          <a:bodyPr/>
          <a:lstStyle/>
          <a:p>
            <a:fld id="{74DCA454-B3B4-454E-B9A5-EAE5BC572D01}" type="slidenum">
              <a:rPr lang="en-GH" smtClean="0"/>
              <a:t>15</a:t>
            </a:fld>
            <a:endParaRPr lang="en-GH"/>
          </a:p>
        </p:txBody>
      </p:sp>
    </p:spTree>
    <p:extLst>
      <p:ext uri="{BB962C8B-B14F-4D97-AF65-F5344CB8AC3E}">
        <p14:creationId xmlns:p14="http://schemas.microsoft.com/office/powerpoint/2010/main" val="1141329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34C1D-84BC-4C57-88DB-F643F46E433B}"/>
              </a:ext>
            </a:extLst>
          </p:cNvPr>
          <p:cNvSpPr>
            <a:spLocks noGrp="1"/>
          </p:cNvSpPr>
          <p:nvPr>
            <p:ph type="title"/>
          </p:nvPr>
        </p:nvSpPr>
        <p:spPr/>
        <p:txBody>
          <a:bodyPr/>
          <a:lstStyle/>
          <a:p>
            <a:r>
              <a:rPr lang="en-US" dirty="0">
                <a:solidFill>
                  <a:srgbClr val="FF0000"/>
                </a:solidFill>
              </a:rPr>
              <a:t>The table shows data types , what they are used for and some example</a:t>
            </a:r>
            <a:endParaRPr lang="en-GH" dirty="0"/>
          </a:p>
        </p:txBody>
      </p:sp>
      <p:graphicFrame>
        <p:nvGraphicFramePr>
          <p:cNvPr id="4" name="Content Placeholder 3">
            <a:extLst>
              <a:ext uri="{FF2B5EF4-FFF2-40B4-BE49-F238E27FC236}">
                <a16:creationId xmlns:a16="http://schemas.microsoft.com/office/drawing/2014/main" id="{78E637F4-5D62-4A25-8E13-C1118FB7DA11}"/>
              </a:ext>
            </a:extLst>
          </p:cNvPr>
          <p:cNvGraphicFramePr>
            <a:graphicFrameLocks noGrp="1"/>
          </p:cNvGraphicFramePr>
          <p:nvPr>
            <p:ph idx="1"/>
            <p:extLst>
              <p:ext uri="{D42A27DB-BD31-4B8C-83A1-F6EECF244321}">
                <p14:modId xmlns:p14="http://schemas.microsoft.com/office/powerpoint/2010/main" val="1170356114"/>
              </p:ext>
            </p:extLst>
          </p:nvPr>
        </p:nvGraphicFramePr>
        <p:xfrm>
          <a:off x="409074" y="1737361"/>
          <a:ext cx="11782925" cy="4723597"/>
        </p:xfrm>
        <a:graphic>
          <a:graphicData uri="http://schemas.openxmlformats.org/drawingml/2006/table">
            <a:tbl>
              <a:tblPr firstRow="1" firstCol="1" bandRow="1">
                <a:tableStyleId>{5C22544A-7EE6-4342-B048-85BDC9FD1C3A}</a:tableStyleId>
              </a:tblPr>
              <a:tblGrid>
                <a:gridCol w="2155985">
                  <a:extLst>
                    <a:ext uri="{9D8B030D-6E8A-4147-A177-3AD203B41FA5}">
                      <a16:colId xmlns:a16="http://schemas.microsoft.com/office/drawing/2014/main" val="3885998413"/>
                    </a:ext>
                  </a:extLst>
                </a:gridCol>
                <a:gridCol w="5697603">
                  <a:extLst>
                    <a:ext uri="{9D8B030D-6E8A-4147-A177-3AD203B41FA5}">
                      <a16:colId xmlns:a16="http://schemas.microsoft.com/office/drawing/2014/main" val="650003927"/>
                    </a:ext>
                  </a:extLst>
                </a:gridCol>
                <a:gridCol w="3929337">
                  <a:extLst>
                    <a:ext uri="{9D8B030D-6E8A-4147-A177-3AD203B41FA5}">
                      <a16:colId xmlns:a16="http://schemas.microsoft.com/office/drawing/2014/main" val="3815196445"/>
                    </a:ext>
                  </a:extLst>
                </a:gridCol>
              </a:tblGrid>
              <a:tr h="648325">
                <a:tc>
                  <a:txBody>
                    <a:bodyPr/>
                    <a:lstStyle/>
                    <a:p>
                      <a:pPr>
                        <a:lnSpc>
                          <a:spcPct val="107000"/>
                        </a:lnSpc>
                        <a:spcAft>
                          <a:spcPts val="800"/>
                        </a:spcAft>
                      </a:pPr>
                      <a:r>
                        <a:rPr lang="en-US" sz="2000">
                          <a:effectLst/>
                        </a:rPr>
                        <a:t>Data type</a:t>
                      </a:r>
                      <a:endParaRPr lang="en-G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000" dirty="0">
                          <a:effectLst/>
                        </a:rPr>
                        <a:t>Used for</a:t>
                      </a:r>
                      <a:endParaRPr lang="en-G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000">
                          <a:effectLst/>
                        </a:rPr>
                        <a:t>Example</a:t>
                      </a:r>
                      <a:endParaRPr lang="en-G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45081512"/>
                  </a:ext>
                </a:extLst>
              </a:tr>
              <a:tr h="703674">
                <a:tc>
                  <a:txBody>
                    <a:bodyPr/>
                    <a:lstStyle/>
                    <a:p>
                      <a:pPr>
                        <a:lnSpc>
                          <a:spcPct val="107000"/>
                        </a:lnSpc>
                        <a:spcAft>
                          <a:spcPts val="800"/>
                        </a:spcAft>
                      </a:pPr>
                      <a:r>
                        <a:rPr lang="en-US" sz="2000">
                          <a:effectLst/>
                        </a:rPr>
                        <a:t>String</a:t>
                      </a:r>
                      <a:endParaRPr lang="en-G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000">
                          <a:effectLst/>
                        </a:rPr>
                        <a:t>To contain alphabets and alphanumeric (alphabets and numbers combined) character</a:t>
                      </a:r>
                      <a:endParaRPr lang="en-G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000">
                          <a:effectLst/>
                        </a:rPr>
                        <a:t>‘’hello world’’, Alice, ‘’Bob 123’’</a:t>
                      </a:r>
                      <a:endParaRPr lang="en-G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60116698"/>
                  </a:ext>
                </a:extLst>
              </a:tr>
              <a:tr h="703674">
                <a:tc>
                  <a:txBody>
                    <a:bodyPr/>
                    <a:lstStyle/>
                    <a:p>
                      <a:pPr>
                        <a:lnSpc>
                          <a:spcPct val="107000"/>
                        </a:lnSpc>
                        <a:spcAft>
                          <a:spcPts val="800"/>
                        </a:spcAft>
                      </a:pPr>
                      <a:r>
                        <a:rPr lang="en-US" sz="2000">
                          <a:effectLst/>
                        </a:rPr>
                        <a:t>Float (floating point)</a:t>
                      </a:r>
                      <a:endParaRPr lang="en-G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000" dirty="0">
                          <a:effectLst/>
                        </a:rPr>
                        <a:t>To contain numbers with decimal point up to six (6) places</a:t>
                      </a:r>
                      <a:endParaRPr lang="en-G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000">
                          <a:effectLst/>
                        </a:rPr>
                        <a:t>7,12,999</a:t>
                      </a:r>
                      <a:endParaRPr lang="en-G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92371495"/>
                  </a:ext>
                </a:extLst>
              </a:tr>
              <a:tr h="612251">
                <a:tc>
                  <a:txBody>
                    <a:bodyPr/>
                    <a:lstStyle/>
                    <a:p>
                      <a:pPr>
                        <a:lnSpc>
                          <a:spcPct val="107000"/>
                        </a:lnSpc>
                        <a:spcAft>
                          <a:spcPts val="800"/>
                        </a:spcAft>
                      </a:pPr>
                      <a:r>
                        <a:rPr lang="en-US" sz="2000">
                          <a:effectLst/>
                        </a:rPr>
                        <a:t>Integer </a:t>
                      </a:r>
                      <a:endParaRPr lang="en-G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000">
                          <a:effectLst/>
                        </a:rPr>
                        <a:t>To contain whole numbers</a:t>
                      </a:r>
                      <a:endParaRPr lang="en-G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000" dirty="0">
                          <a:effectLst/>
                        </a:rPr>
                        <a:t>3.15,9.06,00.13,1.456787</a:t>
                      </a:r>
                      <a:endParaRPr lang="en-G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16821252"/>
                  </a:ext>
                </a:extLst>
              </a:tr>
              <a:tr h="703674">
                <a:tc>
                  <a:txBody>
                    <a:bodyPr/>
                    <a:lstStyle/>
                    <a:p>
                      <a:pPr>
                        <a:lnSpc>
                          <a:spcPct val="107000"/>
                        </a:lnSpc>
                        <a:spcAft>
                          <a:spcPts val="800"/>
                        </a:spcAft>
                      </a:pPr>
                      <a:r>
                        <a:rPr lang="en-US" sz="2000">
                          <a:effectLst/>
                        </a:rPr>
                        <a:t>Double</a:t>
                      </a:r>
                      <a:endParaRPr lang="en-G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000">
                          <a:effectLst/>
                        </a:rPr>
                        <a:t>To contain numbers with decimal points up to 15 places</a:t>
                      </a:r>
                      <a:endParaRPr lang="en-G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H" sz="2000" dirty="0">
                          <a:effectLst/>
                        </a:rPr>
                        <a:t> </a:t>
                      </a:r>
                      <a:endParaRPr lang="en-G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05051808"/>
                  </a:ext>
                </a:extLst>
              </a:tr>
              <a:tr h="703674">
                <a:tc>
                  <a:txBody>
                    <a:bodyPr/>
                    <a:lstStyle/>
                    <a:p>
                      <a:pPr>
                        <a:lnSpc>
                          <a:spcPct val="107000"/>
                        </a:lnSpc>
                        <a:spcAft>
                          <a:spcPts val="800"/>
                        </a:spcAft>
                      </a:pPr>
                      <a:r>
                        <a:rPr lang="en-US" sz="2000">
                          <a:effectLst/>
                        </a:rPr>
                        <a:t>Character (Char)</a:t>
                      </a:r>
                      <a:endParaRPr lang="en-G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000">
                          <a:effectLst/>
                        </a:rPr>
                        <a:t>To Encode text numerical form</a:t>
                      </a:r>
                      <a:endParaRPr lang="en-G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000">
                          <a:effectLst/>
                        </a:rPr>
                        <a:t>97 (IN ASCII, 97 is a lower case ‘a’), “b”, “F”</a:t>
                      </a:r>
                      <a:endParaRPr lang="en-G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24172290"/>
                  </a:ext>
                </a:extLst>
              </a:tr>
              <a:tr h="648325">
                <a:tc>
                  <a:txBody>
                    <a:bodyPr/>
                    <a:lstStyle/>
                    <a:p>
                      <a:pPr>
                        <a:lnSpc>
                          <a:spcPct val="107000"/>
                        </a:lnSpc>
                        <a:spcAft>
                          <a:spcPts val="800"/>
                        </a:spcAft>
                      </a:pPr>
                      <a:r>
                        <a:rPr lang="en-US" sz="2000">
                          <a:effectLst/>
                        </a:rPr>
                        <a:t>Boolean</a:t>
                      </a:r>
                      <a:endParaRPr lang="en-G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000">
                          <a:effectLst/>
                        </a:rPr>
                        <a:t>To represent logical values</a:t>
                      </a:r>
                      <a:endParaRPr lang="en-G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000" dirty="0">
                          <a:effectLst/>
                        </a:rPr>
                        <a:t>TRUE, FALSE</a:t>
                      </a:r>
                      <a:endParaRPr lang="en-G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7040785"/>
                  </a:ext>
                </a:extLst>
              </a:tr>
            </a:tbl>
          </a:graphicData>
        </a:graphic>
      </p:graphicFrame>
      <p:sp>
        <p:nvSpPr>
          <p:cNvPr id="3" name="Footer Placeholder 2">
            <a:extLst>
              <a:ext uri="{FF2B5EF4-FFF2-40B4-BE49-F238E27FC236}">
                <a16:creationId xmlns:a16="http://schemas.microsoft.com/office/drawing/2014/main" id="{88DA8975-BDDF-E663-23E9-230D8842F344}"/>
              </a:ext>
            </a:extLst>
          </p:cNvPr>
          <p:cNvSpPr>
            <a:spLocks noGrp="1"/>
          </p:cNvSpPr>
          <p:nvPr>
            <p:ph type="ftr" sz="quarter" idx="11"/>
          </p:nvPr>
        </p:nvSpPr>
        <p:spPr/>
        <p:txBody>
          <a:bodyPr/>
          <a:lstStyle/>
          <a:p>
            <a:r>
              <a:rPr lang="fr-FR"/>
              <a:t>AWUI JAMES (0249747436)      Email: jamesawui5719@gmail.com</a:t>
            </a:r>
            <a:endParaRPr lang="en-GH"/>
          </a:p>
        </p:txBody>
      </p:sp>
      <p:sp>
        <p:nvSpPr>
          <p:cNvPr id="5" name="Slide Number Placeholder 4">
            <a:extLst>
              <a:ext uri="{FF2B5EF4-FFF2-40B4-BE49-F238E27FC236}">
                <a16:creationId xmlns:a16="http://schemas.microsoft.com/office/drawing/2014/main" id="{FC052925-99F2-1905-BFAB-C8F78FE83528}"/>
              </a:ext>
            </a:extLst>
          </p:cNvPr>
          <p:cNvSpPr>
            <a:spLocks noGrp="1"/>
          </p:cNvSpPr>
          <p:nvPr>
            <p:ph type="sldNum" sz="quarter" idx="12"/>
          </p:nvPr>
        </p:nvSpPr>
        <p:spPr/>
        <p:txBody>
          <a:bodyPr/>
          <a:lstStyle/>
          <a:p>
            <a:fld id="{74DCA454-B3B4-454E-B9A5-EAE5BC572D01}" type="slidenum">
              <a:rPr lang="en-GH" smtClean="0"/>
              <a:t>16</a:t>
            </a:fld>
            <a:endParaRPr lang="en-GH"/>
          </a:p>
        </p:txBody>
      </p:sp>
    </p:spTree>
    <p:extLst>
      <p:ext uri="{BB962C8B-B14F-4D97-AF65-F5344CB8AC3E}">
        <p14:creationId xmlns:p14="http://schemas.microsoft.com/office/powerpoint/2010/main" val="2392014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D9020-01CA-4A1A-9091-5C8DCC807617}"/>
              </a:ext>
            </a:extLst>
          </p:cNvPr>
          <p:cNvSpPr>
            <a:spLocks noGrp="1"/>
          </p:cNvSpPr>
          <p:nvPr>
            <p:ph type="title"/>
          </p:nvPr>
        </p:nvSpPr>
        <p:spPr/>
        <p:txBody>
          <a:bodyPr/>
          <a:lstStyle/>
          <a:p>
            <a:pPr algn="ctr"/>
            <a:r>
              <a:rPr lang="en-US" dirty="0">
                <a:solidFill>
                  <a:srgbClr val="FF0000"/>
                </a:solidFill>
              </a:rPr>
              <a:t>The use of constants and variables used in programming </a:t>
            </a:r>
            <a:endParaRPr lang="en-GH" dirty="0">
              <a:solidFill>
                <a:srgbClr val="FF0000"/>
              </a:solidFill>
            </a:endParaRPr>
          </a:p>
        </p:txBody>
      </p:sp>
      <p:sp>
        <p:nvSpPr>
          <p:cNvPr id="3" name="Content Placeholder 2">
            <a:extLst>
              <a:ext uri="{FF2B5EF4-FFF2-40B4-BE49-F238E27FC236}">
                <a16:creationId xmlns:a16="http://schemas.microsoft.com/office/drawing/2014/main" id="{8F25B490-403B-4535-91DC-3D5B27FF28AA}"/>
              </a:ext>
            </a:extLst>
          </p:cNvPr>
          <p:cNvSpPr>
            <a:spLocks noGrp="1"/>
          </p:cNvSpPr>
          <p:nvPr>
            <p:ph idx="1"/>
          </p:nvPr>
        </p:nvSpPr>
        <p:spPr/>
        <p:txBody>
          <a:bodyPr>
            <a:noAutofit/>
          </a:bodyPr>
          <a:lstStyle/>
          <a:p>
            <a:r>
              <a:rPr lang="en-US" sz="3200" dirty="0">
                <a:solidFill>
                  <a:srgbClr val="00B050"/>
                </a:solidFill>
              </a:rPr>
              <a:t>A. Constant: </a:t>
            </a:r>
            <a:r>
              <a:rPr lang="en-US" sz="3200" dirty="0"/>
              <a:t>This is a term used to describe data or a value that does not change in a given amount of time. In computer programming and running of computer program, there will be times when the program needs to remember/store values in these memorable places so that they can be read and used later on.</a:t>
            </a:r>
          </a:p>
          <a:p>
            <a:r>
              <a:rPr lang="en-US" sz="3200" dirty="0">
                <a:solidFill>
                  <a:srgbClr val="00B050"/>
                </a:solidFill>
              </a:rPr>
              <a:t>B. Variables</a:t>
            </a:r>
            <a:r>
              <a:rPr lang="en-US" sz="3200" dirty="0"/>
              <a:t>: In order to store a value, the computer program needs to establish a memorable[named] place which it can use to hold the data.</a:t>
            </a:r>
            <a:endParaRPr lang="en-GH" sz="3200" dirty="0"/>
          </a:p>
        </p:txBody>
      </p:sp>
      <p:sp>
        <p:nvSpPr>
          <p:cNvPr id="4" name="Footer Placeholder 3">
            <a:extLst>
              <a:ext uri="{FF2B5EF4-FFF2-40B4-BE49-F238E27FC236}">
                <a16:creationId xmlns:a16="http://schemas.microsoft.com/office/drawing/2014/main" id="{236B1C4B-AB44-BA1B-3E17-38D4A8D668D3}"/>
              </a:ext>
            </a:extLst>
          </p:cNvPr>
          <p:cNvSpPr>
            <a:spLocks noGrp="1"/>
          </p:cNvSpPr>
          <p:nvPr>
            <p:ph type="ftr" sz="quarter" idx="11"/>
          </p:nvPr>
        </p:nvSpPr>
        <p:spPr/>
        <p:txBody>
          <a:bodyPr/>
          <a:lstStyle/>
          <a:p>
            <a:r>
              <a:rPr lang="fr-FR"/>
              <a:t>AWUI JAMES (0249747436)      Email: jamesawui5719@gmail.com</a:t>
            </a:r>
            <a:endParaRPr lang="en-GH"/>
          </a:p>
        </p:txBody>
      </p:sp>
      <p:sp>
        <p:nvSpPr>
          <p:cNvPr id="5" name="Slide Number Placeholder 4">
            <a:extLst>
              <a:ext uri="{FF2B5EF4-FFF2-40B4-BE49-F238E27FC236}">
                <a16:creationId xmlns:a16="http://schemas.microsoft.com/office/drawing/2014/main" id="{FB6A6471-9D0E-53DB-A826-A6CCA8144956}"/>
              </a:ext>
            </a:extLst>
          </p:cNvPr>
          <p:cNvSpPr>
            <a:spLocks noGrp="1"/>
          </p:cNvSpPr>
          <p:nvPr>
            <p:ph type="sldNum" sz="quarter" idx="12"/>
          </p:nvPr>
        </p:nvSpPr>
        <p:spPr/>
        <p:txBody>
          <a:bodyPr/>
          <a:lstStyle/>
          <a:p>
            <a:fld id="{74DCA454-B3B4-454E-B9A5-EAE5BC572D01}" type="slidenum">
              <a:rPr lang="en-GH" smtClean="0"/>
              <a:t>17</a:t>
            </a:fld>
            <a:endParaRPr lang="en-GH"/>
          </a:p>
        </p:txBody>
      </p:sp>
    </p:spTree>
    <p:extLst>
      <p:ext uri="{BB962C8B-B14F-4D97-AF65-F5344CB8AC3E}">
        <p14:creationId xmlns:p14="http://schemas.microsoft.com/office/powerpoint/2010/main" val="922880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CC35E-F22D-485B-AF1A-90F00936A1DE}"/>
              </a:ext>
            </a:extLst>
          </p:cNvPr>
          <p:cNvSpPr>
            <a:spLocks noGrp="1"/>
          </p:cNvSpPr>
          <p:nvPr>
            <p:ph type="title"/>
          </p:nvPr>
        </p:nvSpPr>
        <p:spPr/>
        <p:txBody>
          <a:bodyPr/>
          <a:lstStyle/>
          <a:p>
            <a:r>
              <a:rPr lang="en-US" dirty="0">
                <a:solidFill>
                  <a:srgbClr val="00B050"/>
                </a:solidFill>
              </a:rPr>
              <a:t>COMPUTER PROGRAMMING</a:t>
            </a:r>
            <a:endParaRPr lang="en-GH" dirty="0">
              <a:solidFill>
                <a:srgbClr val="00B050"/>
              </a:solidFill>
            </a:endParaRPr>
          </a:p>
        </p:txBody>
      </p:sp>
      <p:sp>
        <p:nvSpPr>
          <p:cNvPr id="3" name="Content Placeholder 2">
            <a:extLst>
              <a:ext uri="{FF2B5EF4-FFF2-40B4-BE49-F238E27FC236}">
                <a16:creationId xmlns:a16="http://schemas.microsoft.com/office/drawing/2014/main" id="{CAAD17E8-FB35-4EF9-BDA2-AF0358A3567A}"/>
              </a:ext>
            </a:extLst>
          </p:cNvPr>
          <p:cNvSpPr>
            <a:spLocks noGrp="1"/>
          </p:cNvSpPr>
          <p:nvPr>
            <p:ph idx="1"/>
          </p:nvPr>
        </p:nvSpPr>
        <p:spPr/>
        <p:txBody>
          <a:bodyPr>
            <a:normAutofit/>
          </a:bodyPr>
          <a:lstStyle/>
          <a:p>
            <a:r>
              <a:rPr lang="en-US" sz="4400" dirty="0">
                <a:solidFill>
                  <a:srgbClr val="FF0000"/>
                </a:solidFill>
              </a:rPr>
              <a:t>Computer programming is </a:t>
            </a:r>
            <a:r>
              <a:rPr lang="en-US" sz="4400" dirty="0"/>
              <a:t>defined as a process of developing and implementing various set of instructions given to the computer to perform a certain predefined task.</a:t>
            </a:r>
          </a:p>
          <a:p>
            <a:endParaRPr lang="en-GH" sz="4400" dirty="0"/>
          </a:p>
        </p:txBody>
      </p:sp>
      <p:sp>
        <p:nvSpPr>
          <p:cNvPr id="4" name="Footer Placeholder 3">
            <a:extLst>
              <a:ext uri="{FF2B5EF4-FFF2-40B4-BE49-F238E27FC236}">
                <a16:creationId xmlns:a16="http://schemas.microsoft.com/office/drawing/2014/main" id="{FD022B1F-66AB-5C09-EFAC-04AE7D124CE6}"/>
              </a:ext>
            </a:extLst>
          </p:cNvPr>
          <p:cNvSpPr>
            <a:spLocks noGrp="1"/>
          </p:cNvSpPr>
          <p:nvPr>
            <p:ph type="ftr" sz="quarter" idx="11"/>
          </p:nvPr>
        </p:nvSpPr>
        <p:spPr/>
        <p:txBody>
          <a:bodyPr/>
          <a:lstStyle/>
          <a:p>
            <a:r>
              <a:rPr lang="fr-FR"/>
              <a:t>AWUI JAMES (0249747436)      Email: jamesawui5719@gmail.com</a:t>
            </a:r>
            <a:endParaRPr lang="en-GH"/>
          </a:p>
        </p:txBody>
      </p:sp>
      <p:sp>
        <p:nvSpPr>
          <p:cNvPr id="5" name="Slide Number Placeholder 4">
            <a:extLst>
              <a:ext uri="{FF2B5EF4-FFF2-40B4-BE49-F238E27FC236}">
                <a16:creationId xmlns:a16="http://schemas.microsoft.com/office/drawing/2014/main" id="{627E3949-B8E2-B2F1-E9BA-B3E1B8911B26}"/>
              </a:ext>
            </a:extLst>
          </p:cNvPr>
          <p:cNvSpPr>
            <a:spLocks noGrp="1"/>
          </p:cNvSpPr>
          <p:nvPr>
            <p:ph type="sldNum" sz="quarter" idx="12"/>
          </p:nvPr>
        </p:nvSpPr>
        <p:spPr/>
        <p:txBody>
          <a:bodyPr/>
          <a:lstStyle/>
          <a:p>
            <a:fld id="{74DCA454-B3B4-454E-B9A5-EAE5BC572D01}" type="slidenum">
              <a:rPr lang="en-GH" smtClean="0"/>
              <a:t>2</a:t>
            </a:fld>
            <a:endParaRPr lang="en-GH"/>
          </a:p>
        </p:txBody>
      </p:sp>
    </p:spTree>
    <p:extLst>
      <p:ext uri="{BB962C8B-B14F-4D97-AF65-F5344CB8AC3E}">
        <p14:creationId xmlns:p14="http://schemas.microsoft.com/office/powerpoint/2010/main" val="2060441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6B8EB-0486-4EBB-970E-3D24F385A536}"/>
              </a:ext>
            </a:extLst>
          </p:cNvPr>
          <p:cNvSpPr>
            <a:spLocks noGrp="1"/>
          </p:cNvSpPr>
          <p:nvPr>
            <p:ph type="title"/>
          </p:nvPr>
        </p:nvSpPr>
        <p:spPr>
          <a:xfrm>
            <a:off x="2133600" y="-227172"/>
            <a:ext cx="10058400" cy="1450757"/>
          </a:xfrm>
        </p:spPr>
        <p:txBody>
          <a:bodyPr/>
          <a:lstStyle/>
          <a:p>
            <a:r>
              <a:rPr lang="en-US" dirty="0"/>
              <a:t>COMPUTER TERMINOLOGIES</a:t>
            </a:r>
            <a:endParaRPr lang="en-GH" dirty="0"/>
          </a:p>
        </p:txBody>
      </p:sp>
      <p:sp>
        <p:nvSpPr>
          <p:cNvPr id="3" name="Content Placeholder 2">
            <a:extLst>
              <a:ext uri="{FF2B5EF4-FFF2-40B4-BE49-F238E27FC236}">
                <a16:creationId xmlns:a16="http://schemas.microsoft.com/office/drawing/2014/main" id="{B4F450F1-43BA-4B55-9CA1-D3FCF3E94184}"/>
              </a:ext>
            </a:extLst>
          </p:cNvPr>
          <p:cNvSpPr>
            <a:spLocks noGrp="1"/>
          </p:cNvSpPr>
          <p:nvPr>
            <p:ph idx="1"/>
          </p:nvPr>
        </p:nvSpPr>
        <p:spPr/>
        <p:txBody>
          <a:bodyPr>
            <a:noAutofit/>
          </a:bodyPr>
          <a:lstStyle/>
          <a:p>
            <a:pPr marL="457200" indent="-457200">
              <a:buFont typeface="+mj-lt"/>
              <a:buAutoNum type="arabicPeriod"/>
            </a:pPr>
            <a:endParaRPr lang="en-US" sz="2800" dirty="0"/>
          </a:p>
          <a:p>
            <a:pPr marL="457200" indent="-457200">
              <a:buFont typeface="+mj-lt"/>
              <a:buAutoNum type="arabicPeriod"/>
            </a:pPr>
            <a:r>
              <a:rPr lang="en-US" sz="2800" dirty="0">
                <a:solidFill>
                  <a:srgbClr val="00B050"/>
                </a:solidFill>
              </a:rPr>
              <a:t> Algorithm</a:t>
            </a:r>
            <a:r>
              <a:rPr lang="en-US" sz="2800" dirty="0"/>
              <a:t>: </a:t>
            </a:r>
            <a:r>
              <a:rPr lang="en-US" sz="2800" dirty="0">
                <a:solidFill>
                  <a:srgbClr val="FF0000"/>
                </a:solidFill>
              </a:rPr>
              <a:t>An algorithm </a:t>
            </a:r>
            <a:r>
              <a:rPr lang="en-US" sz="2800" dirty="0"/>
              <a:t>is a set of instruction or rules designed to solve a definite problem. The problem can be simple like adding two numbers or a complex one, such as converting a video file from one to another.</a:t>
            </a:r>
          </a:p>
          <a:p>
            <a:pPr marL="457200" indent="-457200">
              <a:buFont typeface="+mj-lt"/>
              <a:buAutoNum type="arabicPeriod"/>
            </a:pPr>
            <a:r>
              <a:rPr lang="en-US" sz="2800" dirty="0">
                <a:solidFill>
                  <a:srgbClr val="00B050"/>
                </a:solidFill>
              </a:rPr>
              <a:t> API</a:t>
            </a:r>
            <a:r>
              <a:rPr lang="en-US" sz="2800" dirty="0"/>
              <a:t>: </a:t>
            </a:r>
            <a:r>
              <a:rPr lang="en-US" sz="2800" dirty="0">
                <a:solidFill>
                  <a:srgbClr val="FF0000"/>
                </a:solidFill>
              </a:rPr>
              <a:t>Application Programming Interface(API) </a:t>
            </a:r>
            <a:r>
              <a:rPr lang="en-US" sz="2800" dirty="0"/>
              <a:t>is a set of rules, routines, and protocols to build software applications. APLs help in communication with third party programs or services, which can be used to build different software. Companies such as Facebook and Twitter actively use APLs to help developers </a:t>
            </a:r>
            <a:endParaRPr lang="en-GH" sz="2800" dirty="0"/>
          </a:p>
        </p:txBody>
      </p:sp>
      <p:sp>
        <p:nvSpPr>
          <p:cNvPr id="4" name="Footer Placeholder 3">
            <a:extLst>
              <a:ext uri="{FF2B5EF4-FFF2-40B4-BE49-F238E27FC236}">
                <a16:creationId xmlns:a16="http://schemas.microsoft.com/office/drawing/2014/main" id="{0E6F5889-35DF-A2B9-1C39-46007AF12DC9}"/>
              </a:ext>
            </a:extLst>
          </p:cNvPr>
          <p:cNvSpPr>
            <a:spLocks noGrp="1"/>
          </p:cNvSpPr>
          <p:nvPr>
            <p:ph type="ftr" sz="quarter" idx="11"/>
          </p:nvPr>
        </p:nvSpPr>
        <p:spPr/>
        <p:txBody>
          <a:bodyPr/>
          <a:lstStyle/>
          <a:p>
            <a:r>
              <a:rPr lang="fr-FR"/>
              <a:t>AWUI JAMES (0249747436)      Email: jamesawui5719@gmail.com</a:t>
            </a:r>
            <a:endParaRPr lang="en-GH"/>
          </a:p>
        </p:txBody>
      </p:sp>
      <p:sp>
        <p:nvSpPr>
          <p:cNvPr id="5" name="Slide Number Placeholder 4">
            <a:extLst>
              <a:ext uri="{FF2B5EF4-FFF2-40B4-BE49-F238E27FC236}">
                <a16:creationId xmlns:a16="http://schemas.microsoft.com/office/drawing/2014/main" id="{519C3924-6482-5730-F017-3CED539F26E0}"/>
              </a:ext>
            </a:extLst>
          </p:cNvPr>
          <p:cNvSpPr>
            <a:spLocks noGrp="1"/>
          </p:cNvSpPr>
          <p:nvPr>
            <p:ph type="sldNum" sz="quarter" idx="12"/>
          </p:nvPr>
        </p:nvSpPr>
        <p:spPr/>
        <p:txBody>
          <a:bodyPr/>
          <a:lstStyle/>
          <a:p>
            <a:fld id="{74DCA454-B3B4-454E-B9A5-EAE5BC572D01}" type="slidenum">
              <a:rPr lang="en-GH" smtClean="0"/>
              <a:t>3</a:t>
            </a:fld>
            <a:endParaRPr lang="en-GH"/>
          </a:p>
        </p:txBody>
      </p:sp>
    </p:spTree>
    <p:extLst>
      <p:ext uri="{BB962C8B-B14F-4D97-AF65-F5344CB8AC3E}">
        <p14:creationId xmlns:p14="http://schemas.microsoft.com/office/powerpoint/2010/main" val="3820873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7DE22-ECA2-43EC-B244-703C19A10942}"/>
              </a:ext>
            </a:extLst>
          </p:cNvPr>
          <p:cNvSpPr>
            <a:spLocks noGrp="1"/>
          </p:cNvSpPr>
          <p:nvPr>
            <p:ph type="title"/>
          </p:nvPr>
        </p:nvSpPr>
        <p:spPr/>
        <p:txBody>
          <a:bodyPr/>
          <a:lstStyle/>
          <a:p>
            <a:r>
              <a:rPr lang="en-US" dirty="0">
                <a:solidFill>
                  <a:srgbClr val="FF0000"/>
                </a:solidFill>
              </a:rPr>
              <a:t>              ARGUMENT</a:t>
            </a:r>
            <a:endParaRPr lang="en-GH" dirty="0">
              <a:solidFill>
                <a:srgbClr val="FF0000"/>
              </a:solidFill>
            </a:endParaRPr>
          </a:p>
        </p:txBody>
      </p:sp>
      <p:sp>
        <p:nvSpPr>
          <p:cNvPr id="3" name="Content Placeholder 2">
            <a:extLst>
              <a:ext uri="{FF2B5EF4-FFF2-40B4-BE49-F238E27FC236}">
                <a16:creationId xmlns:a16="http://schemas.microsoft.com/office/drawing/2014/main" id="{3457C014-A084-43C8-BBE3-9EEE926EDA4C}"/>
              </a:ext>
            </a:extLst>
          </p:cNvPr>
          <p:cNvSpPr>
            <a:spLocks noGrp="1"/>
          </p:cNvSpPr>
          <p:nvPr>
            <p:ph idx="1"/>
          </p:nvPr>
        </p:nvSpPr>
        <p:spPr/>
        <p:txBody>
          <a:bodyPr>
            <a:normAutofit/>
          </a:bodyPr>
          <a:lstStyle/>
          <a:p>
            <a:r>
              <a:rPr lang="en-US" sz="4000" dirty="0">
                <a:solidFill>
                  <a:srgbClr val="00B050"/>
                </a:solidFill>
              </a:rPr>
              <a:t>Argument</a:t>
            </a:r>
            <a:r>
              <a:rPr lang="en-US" sz="4000" dirty="0"/>
              <a:t> or </a:t>
            </a:r>
            <a:r>
              <a:rPr lang="en-US" sz="4000" dirty="0" err="1"/>
              <a:t>arg</a:t>
            </a:r>
            <a:r>
              <a:rPr lang="en-US" sz="4000" dirty="0"/>
              <a:t> is a value that is passed into a command or a function. For example, if SQR is routine or function that returns the square of a number, then SQR(4) will return 16. Here, the value 4 is the argument. Similarly, if the edit is a function that edits a file, then in edit </a:t>
            </a:r>
            <a:r>
              <a:rPr lang="en-US" sz="4000" dirty="0" err="1"/>
              <a:t>myfile</a:t>
            </a:r>
            <a:r>
              <a:rPr lang="en-US" sz="4000" dirty="0"/>
              <a:t>. txt, ‘myfile.txt’ is the argument.</a:t>
            </a:r>
            <a:endParaRPr lang="en-GH" sz="4000" dirty="0"/>
          </a:p>
        </p:txBody>
      </p:sp>
      <p:sp>
        <p:nvSpPr>
          <p:cNvPr id="4" name="Footer Placeholder 3">
            <a:extLst>
              <a:ext uri="{FF2B5EF4-FFF2-40B4-BE49-F238E27FC236}">
                <a16:creationId xmlns:a16="http://schemas.microsoft.com/office/drawing/2014/main" id="{2B6D1B5B-22EE-7334-3562-A5BF8A373AFD}"/>
              </a:ext>
            </a:extLst>
          </p:cNvPr>
          <p:cNvSpPr>
            <a:spLocks noGrp="1"/>
          </p:cNvSpPr>
          <p:nvPr>
            <p:ph type="ftr" sz="quarter" idx="11"/>
          </p:nvPr>
        </p:nvSpPr>
        <p:spPr/>
        <p:txBody>
          <a:bodyPr/>
          <a:lstStyle/>
          <a:p>
            <a:r>
              <a:rPr lang="fr-FR"/>
              <a:t>AWUI JAMES (0249747436)      Email: jamesawui5719@gmail.com</a:t>
            </a:r>
            <a:endParaRPr lang="en-GH"/>
          </a:p>
        </p:txBody>
      </p:sp>
      <p:sp>
        <p:nvSpPr>
          <p:cNvPr id="5" name="Slide Number Placeholder 4">
            <a:extLst>
              <a:ext uri="{FF2B5EF4-FFF2-40B4-BE49-F238E27FC236}">
                <a16:creationId xmlns:a16="http://schemas.microsoft.com/office/drawing/2014/main" id="{E74302F6-5785-7787-0EE3-2804EB4C1C3B}"/>
              </a:ext>
            </a:extLst>
          </p:cNvPr>
          <p:cNvSpPr>
            <a:spLocks noGrp="1"/>
          </p:cNvSpPr>
          <p:nvPr>
            <p:ph type="sldNum" sz="quarter" idx="12"/>
          </p:nvPr>
        </p:nvSpPr>
        <p:spPr/>
        <p:txBody>
          <a:bodyPr/>
          <a:lstStyle/>
          <a:p>
            <a:fld id="{74DCA454-B3B4-454E-B9A5-EAE5BC572D01}" type="slidenum">
              <a:rPr lang="en-GH" smtClean="0"/>
              <a:t>4</a:t>
            </a:fld>
            <a:endParaRPr lang="en-GH"/>
          </a:p>
        </p:txBody>
      </p:sp>
    </p:spTree>
    <p:extLst>
      <p:ext uri="{BB962C8B-B14F-4D97-AF65-F5344CB8AC3E}">
        <p14:creationId xmlns:p14="http://schemas.microsoft.com/office/powerpoint/2010/main" val="2411373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DE6A7-E6B7-4219-B143-53B2AF9CAD90}"/>
              </a:ext>
            </a:extLst>
          </p:cNvPr>
          <p:cNvSpPr>
            <a:spLocks noGrp="1"/>
          </p:cNvSpPr>
          <p:nvPr>
            <p:ph type="title"/>
          </p:nvPr>
        </p:nvSpPr>
        <p:spPr/>
        <p:txBody>
          <a:bodyPr/>
          <a:lstStyle/>
          <a:p>
            <a:r>
              <a:rPr lang="en-US">
                <a:solidFill>
                  <a:srgbClr val="FF0000"/>
                </a:solidFill>
              </a:rPr>
              <a:t>COMPUTER TERMINOLOGIES CONT.</a:t>
            </a:r>
            <a:endParaRPr lang="en-GH" dirty="0"/>
          </a:p>
        </p:txBody>
      </p:sp>
      <p:sp>
        <p:nvSpPr>
          <p:cNvPr id="3" name="Content Placeholder 2">
            <a:extLst>
              <a:ext uri="{FF2B5EF4-FFF2-40B4-BE49-F238E27FC236}">
                <a16:creationId xmlns:a16="http://schemas.microsoft.com/office/drawing/2014/main" id="{2A23AAC7-86FC-4CB1-B225-EE5B0F0471D6}"/>
              </a:ext>
            </a:extLst>
          </p:cNvPr>
          <p:cNvSpPr>
            <a:spLocks noGrp="1"/>
          </p:cNvSpPr>
          <p:nvPr>
            <p:ph idx="1"/>
          </p:nvPr>
        </p:nvSpPr>
        <p:spPr/>
        <p:txBody>
          <a:bodyPr>
            <a:normAutofit/>
          </a:bodyPr>
          <a:lstStyle/>
          <a:p>
            <a:r>
              <a:rPr lang="en-US" sz="2800" dirty="0">
                <a:solidFill>
                  <a:srgbClr val="FF0000"/>
                </a:solidFill>
              </a:rPr>
              <a:t>Array </a:t>
            </a:r>
            <a:r>
              <a:rPr lang="en-US" sz="2800" dirty="0"/>
              <a:t>are lists or groups of similar types of data values that are grouped. All values in the array are some data type and are only differentiated by their position in the array. For example, the age of all students in a class can be an array as they will all be numbers.</a:t>
            </a:r>
          </a:p>
          <a:p>
            <a:endParaRPr lang="en-US" sz="2800" dirty="0"/>
          </a:p>
          <a:p>
            <a:r>
              <a:rPr lang="en-US" sz="2800" dirty="0">
                <a:solidFill>
                  <a:srgbClr val="FF0000"/>
                </a:solidFill>
              </a:rPr>
              <a:t> ASCII</a:t>
            </a:r>
            <a:r>
              <a:rPr lang="en-US" sz="2800" dirty="0"/>
              <a:t>: American Standard Code for Information Interexchange(ASCLL) is a standard that assigns letters, numbers and other characters different from slots available in the 8-bit code</a:t>
            </a:r>
            <a:endParaRPr lang="en-GH" sz="2800" dirty="0"/>
          </a:p>
          <a:p>
            <a:endParaRPr lang="en-GH" sz="2800" dirty="0"/>
          </a:p>
        </p:txBody>
      </p:sp>
      <p:sp>
        <p:nvSpPr>
          <p:cNvPr id="4" name="Footer Placeholder 3">
            <a:extLst>
              <a:ext uri="{FF2B5EF4-FFF2-40B4-BE49-F238E27FC236}">
                <a16:creationId xmlns:a16="http://schemas.microsoft.com/office/drawing/2014/main" id="{5CC5B2C2-735A-74B8-AEF0-C82247BB2828}"/>
              </a:ext>
            </a:extLst>
          </p:cNvPr>
          <p:cNvSpPr>
            <a:spLocks noGrp="1"/>
          </p:cNvSpPr>
          <p:nvPr>
            <p:ph type="ftr" sz="quarter" idx="11"/>
          </p:nvPr>
        </p:nvSpPr>
        <p:spPr/>
        <p:txBody>
          <a:bodyPr/>
          <a:lstStyle/>
          <a:p>
            <a:r>
              <a:rPr lang="fr-FR"/>
              <a:t>AWUI JAMES (0249747436)      Email: jamesawui5719@gmail.com</a:t>
            </a:r>
            <a:endParaRPr lang="en-GH"/>
          </a:p>
        </p:txBody>
      </p:sp>
      <p:sp>
        <p:nvSpPr>
          <p:cNvPr id="5" name="Slide Number Placeholder 4">
            <a:extLst>
              <a:ext uri="{FF2B5EF4-FFF2-40B4-BE49-F238E27FC236}">
                <a16:creationId xmlns:a16="http://schemas.microsoft.com/office/drawing/2014/main" id="{D9F4E543-5D47-8231-16C9-0319F4CFFBD0}"/>
              </a:ext>
            </a:extLst>
          </p:cNvPr>
          <p:cNvSpPr>
            <a:spLocks noGrp="1"/>
          </p:cNvSpPr>
          <p:nvPr>
            <p:ph type="sldNum" sz="quarter" idx="12"/>
          </p:nvPr>
        </p:nvSpPr>
        <p:spPr/>
        <p:txBody>
          <a:bodyPr/>
          <a:lstStyle/>
          <a:p>
            <a:fld id="{74DCA454-B3B4-454E-B9A5-EAE5BC572D01}" type="slidenum">
              <a:rPr lang="en-GH" smtClean="0"/>
              <a:t>5</a:t>
            </a:fld>
            <a:endParaRPr lang="en-GH"/>
          </a:p>
        </p:txBody>
      </p:sp>
    </p:spTree>
    <p:extLst>
      <p:ext uri="{BB962C8B-B14F-4D97-AF65-F5344CB8AC3E}">
        <p14:creationId xmlns:p14="http://schemas.microsoft.com/office/powerpoint/2010/main" val="1796767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E2BF8-63C8-4C01-8206-8554257BE1B3}"/>
              </a:ext>
            </a:extLst>
          </p:cNvPr>
          <p:cNvSpPr>
            <a:spLocks noGrp="1"/>
          </p:cNvSpPr>
          <p:nvPr>
            <p:ph type="title"/>
          </p:nvPr>
        </p:nvSpPr>
        <p:spPr/>
        <p:txBody>
          <a:bodyPr/>
          <a:lstStyle/>
          <a:p>
            <a:r>
              <a:rPr lang="en-US" dirty="0">
                <a:solidFill>
                  <a:srgbClr val="FF0000"/>
                </a:solidFill>
              </a:rPr>
              <a:t>COMPUTER TERMINOLOGIES CONT.</a:t>
            </a:r>
            <a:endParaRPr lang="en-GH" dirty="0">
              <a:solidFill>
                <a:srgbClr val="FF0000"/>
              </a:solidFill>
            </a:endParaRPr>
          </a:p>
        </p:txBody>
      </p:sp>
      <p:sp>
        <p:nvSpPr>
          <p:cNvPr id="3" name="Content Placeholder 2">
            <a:extLst>
              <a:ext uri="{FF2B5EF4-FFF2-40B4-BE49-F238E27FC236}">
                <a16:creationId xmlns:a16="http://schemas.microsoft.com/office/drawing/2014/main" id="{1061C6F8-A33C-4BDA-8C8F-79FFD10EDE77}"/>
              </a:ext>
            </a:extLst>
          </p:cNvPr>
          <p:cNvSpPr>
            <a:spLocks noGrp="1"/>
          </p:cNvSpPr>
          <p:nvPr>
            <p:ph idx="1"/>
          </p:nvPr>
        </p:nvSpPr>
        <p:spPr>
          <a:xfrm>
            <a:off x="315227" y="1990112"/>
            <a:ext cx="10058400" cy="4023360"/>
          </a:xfrm>
        </p:spPr>
        <p:txBody>
          <a:bodyPr>
            <a:noAutofit/>
          </a:bodyPr>
          <a:lstStyle/>
          <a:p>
            <a:r>
              <a:rPr lang="en-US" sz="3200" dirty="0"/>
              <a:t>A </a:t>
            </a:r>
            <a:r>
              <a:rPr lang="en-US" sz="3200" dirty="0">
                <a:solidFill>
                  <a:srgbClr val="FF0000"/>
                </a:solidFill>
              </a:rPr>
              <a:t>Boolean</a:t>
            </a:r>
            <a:r>
              <a:rPr lang="en-US" sz="3200" dirty="0"/>
              <a:t> expression or </a:t>
            </a:r>
            <a:r>
              <a:rPr lang="en-US" sz="3200" dirty="0">
                <a:solidFill>
                  <a:srgbClr val="FF0000"/>
                </a:solidFill>
              </a:rPr>
              <a:t>Boolean logic </a:t>
            </a:r>
            <a:r>
              <a:rPr lang="en-US" sz="3200" dirty="0"/>
              <a:t>is an expression used for creating statements that are either TRUE or FALSE. Boolean expression use AND, OR, NOT And NOR operation with conditional statements in programming, search engines, algorithms, and formulas.</a:t>
            </a:r>
          </a:p>
          <a:p>
            <a:endParaRPr lang="en-US" sz="3200" dirty="0"/>
          </a:p>
          <a:p>
            <a:r>
              <a:rPr lang="en-US" sz="3200" dirty="0"/>
              <a:t>A </a:t>
            </a:r>
            <a:r>
              <a:rPr lang="en-US" sz="3200" b="1" dirty="0">
                <a:solidFill>
                  <a:srgbClr val="FF0000"/>
                </a:solidFill>
              </a:rPr>
              <a:t>BUG</a:t>
            </a:r>
            <a:r>
              <a:rPr lang="en-US" sz="3200" dirty="0"/>
              <a:t> is a general term used to denote an unexpected error or defect in hardware or software, which causes it to malfunction .</a:t>
            </a:r>
            <a:endParaRPr lang="en-GH" sz="3200" dirty="0"/>
          </a:p>
          <a:p>
            <a:endParaRPr lang="en-US" sz="3200" dirty="0"/>
          </a:p>
          <a:p>
            <a:endParaRPr lang="en-US" sz="3200" dirty="0"/>
          </a:p>
          <a:p>
            <a:endParaRPr lang="en-GH" sz="3200" dirty="0"/>
          </a:p>
        </p:txBody>
      </p:sp>
      <p:sp>
        <p:nvSpPr>
          <p:cNvPr id="4" name="Footer Placeholder 3">
            <a:extLst>
              <a:ext uri="{FF2B5EF4-FFF2-40B4-BE49-F238E27FC236}">
                <a16:creationId xmlns:a16="http://schemas.microsoft.com/office/drawing/2014/main" id="{0DB83843-AEAC-3028-09AB-A75F6210C784}"/>
              </a:ext>
            </a:extLst>
          </p:cNvPr>
          <p:cNvSpPr>
            <a:spLocks noGrp="1"/>
          </p:cNvSpPr>
          <p:nvPr>
            <p:ph type="ftr" sz="quarter" idx="11"/>
          </p:nvPr>
        </p:nvSpPr>
        <p:spPr/>
        <p:txBody>
          <a:bodyPr/>
          <a:lstStyle/>
          <a:p>
            <a:r>
              <a:rPr lang="fr-FR"/>
              <a:t>AWUI JAMES (0249747436)      Email: jamesawui5719@gmail.com</a:t>
            </a:r>
            <a:endParaRPr lang="en-GH"/>
          </a:p>
        </p:txBody>
      </p:sp>
      <p:sp>
        <p:nvSpPr>
          <p:cNvPr id="5" name="Slide Number Placeholder 4">
            <a:extLst>
              <a:ext uri="{FF2B5EF4-FFF2-40B4-BE49-F238E27FC236}">
                <a16:creationId xmlns:a16="http://schemas.microsoft.com/office/drawing/2014/main" id="{CA675868-92FB-C74F-9473-B68BEB2EB42F}"/>
              </a:ext>
            </a:extLst>
          </p:cNvPr>
          <p:cNvSpPr>
            <a:spLocks noGrp="1"/>
          </p:cNvSpPr>
          <p:nvPr>
            <p:ph type="sldNum" sz="quarter" idx="12"/>
          </p:nvPr>
        </p:nvSpPr>
        <p:spPr/>
        <p:txBody>
          <a:bodyPr/>
          <a:lstStyle/>
          <a:p>
            <a:fld id="{74DCA454-B3B4-454E-B9A5-EAE5BC572D01}" type="slidenum">
              <a:rPr lang="en-GH" smtClean="0"/>
              <a:t>6</a:t>
            </a:fld>
            <a:endParaRPr lang="en-GH"/>
          </a:p>
        </p:txBody>
      </p:sp>
    </p:spTree>
    <p:extLst>
      <p:ext uri="{BB962C8B-B14F-4D97-AF65-F5344CB8AC3E}">
        <p14:creationId xmlns:p14="http://schemas.microsoft.com/office/powerpoint/2010/main" val="3891057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4135E-B658-4C57-9888-92D3B63674DB}"/>
              </a:ext>
            </a:extLst>
          </p:cNvPr>
          <p:cNvSpPr>
            <a:spLocks noGrp="1"/>
          </p:cNvSpPr>
          <p:nvPr>
            <p:ph type="title"/>
          </p:nvPr>
        </p:nvSpPr>
        <p:spPr/>
        <p:txBody>
          <a:bodyPr/>
          <a:lstStyle/>
          <a:p>
            <a:r>
              <a:rPr lang="en-US" dirty="0">
                <a:solidFill>
                  <a:srgbClr val="FF0000"/>
                </a:solidFill>
              </a:rPr>
              <a:t>COMPUTER TERMINOLOGIES CONT.</a:t>
            </a:r>
            <a:endParaRPr lang="en-GH" dirty="0"/>
          </a:p>
        </p:txBody>
      </p:sp>
      <p:sp>
        <p:nvSpPr>
          <p:cNvPr id="3" name="Content Placeholder 2">
            <a:extLst>
              <a:ext uri="{FF2B5EF4-FFF2-40B4-BE49-F238E27FC236}">
                <a16:creationId xmlns:a16="http://schemas.microsoft.com/office/drawing/2014/main" id="{51952C08-F3E5-4920-9955-FA80421A607B}"/>
              </a:ext>
            </a:extLst>
          </p:cNvPr>
          <p:cNvSpPr>
            <a:spLocks noGrp="1"/>
          </p:cNvSpPr>
          <p:nvPr>
            <p:ph idx="1"/>
          </p:nvPr>
        </p:nvSpPr>
        <p:spPr/>
        <p:txBody>
          <a:bodyPr>
            <a:normAutofit fontScale="92500" lnSpcReduction="10000"/>
          </a:bodyPr>
          <a:lstStyle/>
          <a:p>
            <a:r>
              <a:rPr lang="en-US" sz="2400" b="1" u="sng" dirty="0">
                <a:solidFill>
                  <a:srgbClr val="FF0000"/>
                </a:solidFill>
              </a:rPr>
              <a:t>CHAR</a:t>
            </a:r>
          </a:p>
          <a:p>
            <a:r>
              <a:rPr lang="en-US" sz="2400" dirty="0"/>
              <a:t>Character(Char) is a display unit of information equal to one alphabetic letter or symbol. The value of a char variable could be any one character value, such as ‘a’,’1’,’$’ and ‘X’. However, char as an abbreviation is a reserved keyword in languages such as C,C++C#, and Java.</a:t>
            </a:r>
          </a:p>
          <a:p>
            <a:endParaRPr lang="en-US" sz="2400" dirty="0"/>
          </a:p>
          <a:p>
            <a:r>
              <a:rPr lang="en-US" sz="2400" b="1" u="sng" dirty="0">
                <a:solidFill>
                  <a:srgbClr val="FF0000"/>
                </a:solidFill>
              </a:rPr>
              <a:t>CLASS</a:t>
            </a:r>
          </a:p>
          <a:p>
            <a:r>
              <a:rPr lang="en-US" sz="2400" dirty="0"/>
              <a:t>In object – oriented programming, a class refers to a set of related objects with common properties. Classes and the ability to create new classes render OOP a powerful and flexible programming model. For example, there might be a class called shapes which contains objects which are triangles, pentagons, square and circle.</a:t>
            </a:r>
            <a:endParaRPr lang="en-GH" sz="2400" dirty="0"/>
          </a:p>
          <a:p>
            <a:endParaRPr lang="en-GH" sz="2400" dirty="0"/>
          </a:p>
        </p:txBody>
      </p:sp>
      <p:sp>
        <p:nvSpPr>
          <p:cNvPr id="4" name="Footer Placeholder 3">
            <a:extLst>
              <a:ext uri="{FF2B5EF4-FFF2-40B4-BE49-F238E27FC236}">
                <a16:creationId xmlns:a16="http://schemas.microsoft.com/office/drawing/2014/main" id="{88AECD0F-52A7-CFB7-3642-DE53A17B665A}"/>
              </a:ext>
            </a:extLst>
          </p:cNvPr>
          <p:cNvSpPr>
            <a:spLocks noGrp="1"/>
          </p:cNvSpPr>
          <p:nvPr>
            <p:ph type="ftr" sz="quarter" idx="11"/>
          </p:nvPr>
        </p:nvSpPr>
        <p:spPr/>
        <p:txBody>
          <a:bodyPr/>
          <a:lstStyle/>
          <a:p>
            <a:r>
              <a:rPr lang="fr-FR"/>
              <a:t>AWUI JAMES (0249747436)      Email: jamesawui5719@gmail.com</a:t>
            </a:r>
            <a:endParaRPr lang="en-GH"/>
          </a:p>
        </p:txBody>
      </p:sp>
      <p:sp>
        <p:nvSpPr>
          <p:cNvPr id="5" name="Slide Number Placeholder 4">
            <a:extLst>
              <a:ext uri="{FF2B5EF4-FFF2-40B4-BE49-F238E27FC236}">
                <a16:creationId xmlns:a16="http://schemas.microsoft.com/office/drawing/2014/main" id="{CA73C81C-7F80-446E-5A44-CE9F949A373D}"/>
              </a:ext>
            </a:extLst>
          </p:cNvPr>
          <p:cNvSpPr>
            <a:spLocks noGrp="1"/>
          </p:cNvSpPr>
          <p:nvPr>
            <p:ph type="sldNum" sz="quarter" idx="12"/>
          </p:nvPr>
        </p:nvSpPr>
        <p:spPr/>
        <p:txBody>
          <a:bodyPr/>
          <a:lstStyle/>
          <a:p>
            <a:fld id="{74DCA454-B3B4-454E-B9A5-EAE5BC572D01}" type="slidenum">
              <a:rPr lang="en-GH" smtClean="0"/>
              <a:t>7</a:t>
            </a:fld>
            <a:endParaRPr lang="en-GH"/>
          </a:p>
        </p:txBody>
      </p:sp>
    </p:spTree>
    <p:extLst>
      <p:ext uri="{BB962C8B-B14F-4D97-AF65-F5344CB8AC3E}">
        <p14:creationId xmlns:p14="http://schemas.microsoft.com/office/powerpoint/2010/main" val="1789434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1CE54-006F-43B4-AE2E-2891D1187579}"/>
              </a:ext>
            </a:extLst>
          </p:cNvPr>
          <p:cNvSpPr>
            <a:spLocks noGrp="1"/>
          </p:cNvSpPr>
          <p:nvPr>
            <p:ph type="title"/>
          </p:nvPr>
        </p:nvSpPr>
        <p:spPr/>
        <p:txBody>
          <a:bodyPr/>
          <a:lstStyle/>
          <a:p>
            <a:r>
              <a:rPr lang="en-US" dirty="0">
                <a:solidFill>
                  <a:srgbClr val="FF0000"/>
                </a:solidFill>
              </a:rPr>
              <a:t>COMPUTER TERMINOLOGIES CONT.</a:t>
            </a:r>
            <a:endParaRPr lang="en-GH" dirty="0"/>
          </a:p>
        </p:txBody>
      </p:sp>
      <p:sp>
        <p:nvSpPr>
          <p:cNvPr id="3" name="Content Placeholder 2">
            <a:extLst>
              <a:ext uri="{FF2B5EF4-FFF2-40B4-BE49-F238E27FC236}">
                <a16:creationId xmlns:a16="http://schemas.microsoft.com/office/drawing/2014/main" id="{8951226B-7B07-4597-B511-DA500703F66A}"/>
              </a:ext>
            </a:extLst>
          </p:cNvPr>
          <p:cNvSpPr>
            <a:spLocks noGrp="1"/>
          </p:cNvSpPr>
          <p:nvPr>
            <p:ph idx="1"/>
          </p:nvPr>
        </p:nvSpPr>
        <p:spPr/>
        <p:txBody>
          <a:bodyPr>
            <a:noAutofit/>
          </a:bodyPr>
          <a:lstStyle/>
          <a:p>
            <a:r>
              <a:rPr lang="en-US" sz="2400" b="1" u="sng" dirty="0">
                <a:solidFill>
                  <a:srgbClr val="FF0000"/>
                </a:solidFill>
              </a:rPr>
              <a:t>CODE</a:t>
            </a:r>
          </a:p>
          <a:p>
            <a:r>
              <a:rPr lang="en-US" sz="2400" dirty="0"/>
              <a:t>Code or source code is a term used to describe a written set of instructions, using the protocols of a particular language, such as Java, C or Python. The code can also used informally to describe text written in a specific language. There are instances where references to the code are made for different languages, such as PHP Code’, HTML Code’, Java Code’ or CSS Code’.</a:t>
            </a:r>
          </a:p>
          <a:p>
            <a:endParaRPr lang="en-US" sz="2400" dirty="0"/>
          </a:p>
          <a:p>
            <a:r>
              <a:rPr lang="en-US" sz="2400" dirty="0"/>
              <a:t> </a:t>
            </a:r>
            <a:r>
              <a:rPr lang="en-US" sz="2400" b="1" u="sng" dirty="0">
                <a:solidFill>
                  <a:srgbClr val="FF0000"/>
                </a:solidFill>
              </a:rPr>
              <a:t>COMMAND-LINE INTERFACE</a:t>
            </a:r>
          </a:p>
          <a:p>
            <a:r>
              <a:rPr lang="en-US" sz="2400" dirty="0"/>
              <a:t>The command-line interface is a user interface based on text. The UI is used to view and manage computer files. Command-line interfaces are also called command-line user interface, console user and character user interfaces.</a:t>
            </a:r>
            <a:endParaRPr lang="en-GH" sz="2400" dirty="0"/>
          </a:p>
          <a:p>
            <a:endParaRPr lang="en-GH" sz="2400" dirty="0"/>
          </a:p>
        </p:txBody>
      </p:sp>
      <p:sp>
        <p:nvSpPr>
          <p:cNvPr id="4" name="Footer Placeholder 3">
            <a:extLst>
              <a:ext uri="{FF2B5EF4-FFF2-40B4-BE49-F238E27FC236}">
                <a16:creationId xmlns:a16="http://schemas.microsoft.com/office/drawing/2014/main" id="{C5617DCB-C81A-C917-1BCB-18708BFE172B}"/>
              </a:ext>
            </a:extLst>
          </p:cNvPr>
          <p:cNvSpPr>
            <a:spLocks noGrp="1"/>
          </p:cNvSpPr>
          <p:nvPr>
            <p:ph type="ftr" sz="quarter" idx="11"/>
          </p:nvPr>
        </p:nvSpPr>
        <p:spPr/>
        <p:txBody>
          <a:bodyPr/>
          <a:lstStyle/>
          <a:p>
            <a:r>
              <a:rPr lang="fr-FR"/>
              <a:t>AWUI JAMES (0249747436)      Email: jamesawui5719@gmail.com</a:t>
            </a:r>
            <a:endParaRPr lang="en-GH"/>
          </a:p>
        </p:txBody>
      </p:sp>
      <p:sp>
        <p:nvSpPr>
          <p:cNvPr id="5" name="Slide Number Placeholder 4">
            <a:extLst>
              <a:ext uri="{FF2B5EF4-FFF2-40B4-BE49-F238E27FC236}">
                <a16:creationId xmlns:a16="http://schemas.microsoft.com/office/drawing/2014/main" id="{8BB15895-7864-792E-B94D-D69BF16B1579}"/>
              </a:ext>
            </a:extLst>
          </p:cNvPr>
          <p:cNvSpPr>
            <a:spLocks noGrp="1"/>
          </p:cNvSpPr>
          <p:nvPr>
            <p:ph type="sldNum" sz="quarter" idx="12"/>
          </p:nvPr>
        </p:nvSpPr>
        <p:spPr/>
        <p:txBody>
          <a:bodyPr/>
          <a:lstStyle/>
          <a:p>
            <a:fld id="{74DCA454-B3B4-454E-B9A5-EAE5BC572D01}" type="slidenum">
              <a:rPr lang="en-GH" smtClean="0"/>
              <a:t>8</a:t>
            </a:fld>
            <a:endParaRPr lang="en-GH"/>
          </a:p>
        </p:txBody>
      </p:sp>
    </p:spTree>
    <p:extLst>
      <p:ext uri="{BB962C8B-B14F-4D97-AF65-F5344CB8AC3E}">
        <p14:creationId xmlns:p14="http://schemas.microsoft.com/office/powerpoint/2010/main" val="1333683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0D92D-7D74-4C77-9A06-DF8770CFDD9E}"/>
              </a:ext>
            </a:extLst>
          </p:cNvPr>
          <p:cNvSpPr>
            <a:spLocks noGrp="1"/>
          </p:cNvSpPr>
          <p:nvPr>
            <p:ph type="title"/>
          </p:nvPr>
        </p:nvSpPr>
        <p:spPr/>
        <p:txBody>
          <a:bodyPr/>
          <a:lstStyle/>
          <a:p>
            <a:r>
              <a:rPr lang="en-US" dirty="0">
                <a:solidFill>
                  <a:srgbClr val="FF0000"/>
                </a:solidFill>
              </a:rPr>
              <a:t>COMPUTER TERMINOLOGIES CONT.</a:t>
            </a:r>
            <a:endParaRPr lang="en-GH" dirty="0"/>
          </a:p>
        </p:txBody>
      </p:sp>
      <p:sp>
        <p:nvSpPr>
          <p:cNvPr id="3" name="Content Placeholder 2">
            <a:extLst>
              <a:ext uri="{FF2B5EF4-FFF2-40B4-BE49-F238E27FC236}">
                <a16:creationId xmlns:a16="http://schemas.microsoft.com/office/drawing/2014/main" id="{DD715F3F-DF0D-481A-84A4-5DC967383821}"/>
              </a:ext>
            </a:extLst>
          </p:cNvPr>
          <p:cNvSpPr>
            <a:spLocks noGrp="1"/>
          </p:cNvSpPr>
          <p:nvPr>
            <p:ph idx="1"/>
          </p:nvPr>
        </p:nvSpPr>
        <p:spPr/>
        <p:txBody>
          <a:bodyPr>
            <a:noAutofit/>
          </a:bodyPr>
          <a:lstStyle/>
          <a:p>
            <a:r>
              <a:rPr lang="en-US" sz="2400" b="1" u="sng" dirty="0">
                <a:solidFill>
                  <a:srgbClr val="FF0000"/>
                </a:solidFill>
              </a:rPr>
              <a:t>COMPILATION</a:t>
            </a:r>
          </a:p>
          <a:p>
            <a:r>
              <a:rPr lang="en-US" sz="2400" dirty="0"/>
              <a:t>The process of creating an executable program through code written in a compiled programming language is called compilation. A compiler is a program that translates computer programs written using letters, number, and characters into a machine language program. An example of a compiler is C++.</a:t>
            </a:r>
          </a:p>
          <a:p>
            <a:endParaRPr lang="en-US" sz="2400" dirty="0"/>
          </a:p>
          <a:p>
            <a:r>
              <a:rPr lang="en-US" sz="2400" dirty="0"/>
              <a:t> </a:t>
            </a:r>
            <a:r>
              <a:rPr lang="en-US" sz="2400" b="1" u="sng" dirty="0">
                <a:solidFill>
                  <a:srgbClr val="FF0000"/>
                </a:solidFill>
              </a:rPr>
              <a:t>CONDITIONALS</a:t>
            </a:r>
          </a:p>
          <a:p>
            <a:r>
              <a:rPr lang="en-US" sz="2400" dirty="0"/>
              <a:t>Conditionals, conditional statements, and conditional expressions are features of programming language, which help the code make a choice and result in either TRUE or FALSE . Examples of conditional statements are ‘IF’, ‘IF-ELSE’, While’ and ‘Else-If’.</a:t>
            </a:r>
            <a:endParaRPr lang="en-GH" sz="2400" dirty="0"/>
          </a:p>
          <a:p>
            <a:endParaRPr lang="en-US" sz="2400" dirty="0"/>
          </a:p>
          <a:p>
            <a:endParaRPr lang="en-GH" sz="2400" dirty="0"/>
          </a:p>
        </p:txBody>
      </p:sp>
      <p:sp>
        <p:nvSpPr>
          <p:cNvPr id="4" name="Footer Placeholder 3">
            <a:extLst>
              <a:ext uri="{FF2B5EF4-FFF2-40B4-BE49-F238E27FC236}">
                <a16:creationId xmlns:a16="http://schemas.microsoft.com/office/drawing/2014/main" id="{3DE0F7C6-E940-4A3E-4355-967443C52DA2}"/>
              </a:ext>
            </a:extLst>
          </p:cNvPr>
          <p:cNvSpPr>
            <a:spLocks noGrp="1"/>
          </p:cNvSpPr>
          <p:nvPr>
            <p:ph type="ftr" sz="quarter" idx="11"/>
          </p:nvPr>
        </p:nvSpPr>
        <p:spPr/>
        <p:txBody>
          <a:bodyPr/>
          <a:lstStyle/>
          <a:p>
            <a:r>
              <a:rPr lang="fr-FR"/>
              <a:t>AWUI JAMES (0249747436)      Email: jamesawui5719@gmail.com</a:t>
            </a:r>
            <a:endParaRPr lang="en-GH"/>
          </a:p>
        </p:txBody>
      </p:sp>
      <p:sp>
        <p:nvSpPr>
          <p:cNvPr id="5" name="Slide Number Placeholder 4">
            <a:extLst>
              <a:ext uri="{FF2B5EF4-FFF2-40B4-BE49-F238E27FC236}">
                <a16:creationId xmlns:a16="http://schemas.microsoft.com/office/drawing/2014/main" id="{5C75283D-DD4F-FC8E-F891-E5139935455F}"/>
              </a:ext>
            </a:extLst>
          </p:cNvPr>
          <p:cNvSpPr>
            <a:spLocks noGrp="1"/>
          </p:cNvSpPr>
          <p:nvPr>
            <p:ph type="sldNum" sz="quarter" idx="12"/>
          </p:nvPr>
        </p:nvSpPr>
        <p:spPr/>
        <p:txBody>
          <a:bodyPr/>
          <a:lstStyle/>
          <a:p>
            <a:fld id="{74DCA454-B3B4-454E-B9A5-EAE5BC572D01}" type="slidenum">
              <a:rPr lang="en-GH" smtClean="0"/>
              <a:t>9</a:t>
            </a:fld>
            <a:endParaRPr lang="en-GH"/>
          </a:p>
        </p:txBody>
      </p:sp>
    </p:spTree>
    <p:extLst>
      <p:ext uri="{BB962C8B-B14F-4D97-AF65-F5344CB8AC3E}">
        <p14:creationId xmlns:p14="http://schemas.microsoft.com/office/powerpoint/2010/main" val="172690576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17966</TotalTime>
  <Words>1777</Words>
  <Application>Microsoft Office PowerPoint</Application>
  <PresentationFormat>Widescreen</PresentationFormat>
  <Paragraphs>126</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Calibri</vt:lpstr>
      <vt:lpstr>Calibri Light</vt:lpstr>
      <vt:lpstr>Times New Roman</vt:lpstr>
      <vt:lpstr>Retrospect</vt:lpstr>
      <vt:lpstr>COMPUTATIONAL THINKING</vt:lpstr>
      <vt:lpstr>COMPUTER PROGRAMMING</vt:lpstr>
      <vt:lpstr>COMPUTER TERMINOLOGIES</vt:lpstr>
      <vt:lpstr>              ARGUMENT</vt:lpstr>
      <vt:lpstr>COMPUTER TERMINOLOGIES CONT.</vt:lpstr>
      <vt:lpstr>COMPUTER TERMINOLOGIES CONT.</vt:lpstr>
      <vt:lpstr>COMPUTER TERMINOLOGIES CONT.</vt:lpstr>
      <vt:lpstr>COMPUTER TERMINOLOGIES CONT.</vt:lpstr>
      <vt:lpstr>COMPUTER TERMINOLOGIES CONT.</vt:lpstr>
      <vt:lpstr>COMPUTER TERMINOLOGIES CONT.</vt:lpstr>
      <vt:lpstr>COMPUTER TERMINOLOGIES CONT.</vt:lpstr>
      <vt:lpstr>COMPUTER TERMINOLOGIES CONT.</vt:lpstr>
      <vt:lpstr>                    PROGRAM</vt:lpstr>
      <vt:lpstr>DATA TYPES </vt:lpstr>
      <vt:lpstr>DATA TYPES CONTINUE…</vt:lpstr>
      <vt:lpstr>The table shows data types , what they are used for and some example</vt:lpstr>
      <vt:lpstr>The use of constants and variables used in programming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COMPUTATIONAL THINKING</dc:title>
  <dc:creator>ROBERT AGBOKPOE</dc:creator>
  <cp:lastModifiedBy>JAMES A</cp:lastModifiedBy>
  <cp:revision>14</cp:revision>
  <dcterms:created xsi:type="dcterms:W3CDTF">2022-06-29T17:47:10Z</dcterms:created>
  <dcterms:modified xsi:type="dcterms:W3CDTF">2025-06-27T14:19:22Z</dcterms:modified>
</cp:coreProperties>
</file>