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98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2679025"/>
            <a:ext cx="598170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Barlow, sans-serif" pitchFamily="34" charset="0"/>
                <a:ea typeface="Barlow, sans-serif" pitchFamily="34" charset="-122"/>
                <a:cs typeface="Barlow, sans-serif" pitchFamily="34" charset="-120"/>
              </a:rPr>
              <a:t>Artificial Intelligence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6319599" y="384548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Artificial Intelligence (AI) is a branch of computer science that focuses on creating machines that can perform tasks that would require intelligence if done by humans.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319599" y="51782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19" y="5185886"/>
            <a:ext cx="340162" cy="34016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86086" y="5161598"/>
            <a:ext cx="237744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by Nicholas Akakpo</a:t>
            </a:r>
            <a:endParaRPr lang="en-US" sz="218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726805"/>
          </a:xfrm>
          <a:prstGeom prst="rect">
            <a:avLst/>
          </a:prstGeom>
          <a:solidFill>
            <a:srgbClr val="0C0C0C">
              <a:alpha val="75000"/>
            </a:srgbClr>
          </a:solidFill>
          <a:ln w="9644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031575" y="427673"/>
            <a:ext cx="3110746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Applications of AI</a:t>
            </a:r>
            <a:endParaRPr lang="en-US" sz="3062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575" y="1224677"/>
            <a:ext cx="3166943" cy="195726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031575" y="3376255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Manufacturing</a:t>
            </a:r>
            <a:endParaRPr lang="en-US" sz="1531" dirty="0"/>
          </a:p>
        </p:txBody>
      </p:sp>
      <p:sp>
        <p:nvSpPr>
          <p:cNvPr id="7" name="Text 3"/>
          <p:cNvSpPr/>
          <p:nvPr/>
        </p:nvSpPr>
        <p:spPr>
          <a:xfrm>
            <a:off x="4031575" y="3774758"/>
            <a:ext cx="316694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AI is used to optimize production by predicting weather conditions that may impact the supply chain and automating processes.</a:t>
            </a:r>
            <a:endParaRPr lang="en-US" sz="1225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1224677"/>
            <a:ext cx="3166943" cy="195726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31762" y="3376255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Healthcare</a:t>
            </a:r>
            <a:endParaRPr lang="en-US" sz="1531" dirty="0"/>
          </a:p>
        </p:txBody>
      </p:sp>
      <p:sp>
        <p:nvSpPr>
          <p:cNvPr id="10" name="Text 5"/>
          <p:cNvSpPr/>
          <p:nvPr/>
        </p:nvSpPr>
        <p:spPr>
          <a:xfrm>
            <a:off x="7431762" y="3774758"/>
            <a:ext cx="316694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AI has assisted in speeding up diagnoses through predictive modeling and virtual nursing assistants.</a:t>
            </a:r>
            <a:endParaRPr lang="en-US" sz="1225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575" y="4754166"/>
            <a:ext cx="3166943" cy="195726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4031575" y="6905744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Transport</a:t>
            </a:r>
            <a:endParaRPr lang="en-US" sz="1531" dirty="0"/>
          </a:p>
        </p:txBody>
      </p:sp>
      <p:sp>
        <p:nvSpPr>
          <p:cNvPr id="13" name="Text 7"/>
          <p:cNvSpPr/>
          <p:nvPr/>
        </p:nvSpPr>
        <p:spPr>
          <a:xfrm>
            <a:off x="4031575" y="7304246"/>
            <a:ext cx="316694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Self-driving vehicles powered by AI are projected to reduce the number of car accidents and enable a vast network of shared mobility services.</a:t>
            </a:r>
            <a:endParaRPr lang="en-US" sz="1225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762" y="4754166"/>
            <a:ext cx="3166943" cy="195726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431762" y="6905744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Customer Service</a:t>
            </a:r>
            <a:endParaRPr lang="en-US" sz="1531" dirty="0"/>
          </a:p>
        </p:txBody>
      </p:sp>
      <p:sp>
        <p:nvSpPr>
          <p:cNvPr id="16" name="Text 9"/>
          <p:cNvSpPr/>
          <p:nvPr/>
        </p:nvSpPr>
        <p:spPr>
          <a:xfrm>
            <a:off x="7431762" y="7304246"/>
            <a:ext cx="316694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Smart conversational chatbots powered by AI can handle customers' queries 24/7 without fatigue or errors and provide personalized customer experiences.</a:t>
            </a:r>
            <a:endParaRPr lang="en-US" sz="12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42672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Types of AI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833199" y="26279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5962" y="2669619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1555313" y="270426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Reactive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555313" y="3273623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AI that uses pre-programmed responses, without the ability to learn from its actions or interactions.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3085" y="26279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41557" y="2669619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5405199" y="270426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Limited Memory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5405199" y="3273623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AI that can learn from experience by analyzing past data and creating new insights to adopt its actions for the future.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33199" y="544639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95482" y="5488067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1555313" y="552271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Theory of Mind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1555313" y="6092071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AI that can understand human emotions and intentions and respond accordingly.</a:t>
            </a:r>
            <a:endParaRPr lang="en-US" sz="175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2043113"/>
            <a:ext cx="71323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Machine Learning Algorithms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624376" y="3292912"/>
            <a:ext cx="2537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Supervised Learning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624376" y="3862268"/>
            <a:ext cx="276546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Uses labeled data to make predictions on new, unlabeled data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939433" y="3292912"/>
            <a:ext cx="27654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Unsupervised Learning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939433" y="4209455"/>
            <a:ext cx="276546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Finds patterns in data without any labeled examples or pre-existing knowledge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254490" y="3292912"/>
            <a:ext cx="27654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Reinforcement Learning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254490" y="4209455"/>
            <a:ext cx="27654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Finds the best possible behavior in a situation by trying different actions and seeing which ones give the best results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1157288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Neural Networks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624376" y="2296001"/>
            <a:ext cx="4579739" cy="2099310"/>
          </a:xfrm>
          <a:prstGeom prst="roundRect">
            <a:avLst>
              <a:gd name="adj" fmla="val 4763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60358" y="2531983"/>
            <a:ext cx="410777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Convolutional Neural Networks (CNNs)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860358" y="3448526"/>
            <a:ext cx="410777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Used to analyze images and videos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296001"/>
            <a:ext cx="4579739" cy="2099310"/>
          </a:xfrm>
          <a:prstGeom prst="roundRect">
            <a:avLst>
              <a:gd name="adj" fmla="val 4763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2531983"/>
            <a:ext cx="410777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Recurrent Neural Networks (RNNs)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3448526"/>
            <a:ext cx="410777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Used for natural language processing, speech recognition and related tasks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624376" y="4617482"/>
            <a:ext cx="4579739" cy="2454712"/>
          </a:xfrm>
          <a:prstGeom prst="roundRect">
            <a:avLst>
              <a:gd name="adj" fmla="val 4073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860358" y="4853464"/>
            <a:ext cx="3566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Deep Belief Networks (DBNs)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860358" y="5422821"/>
            <a:ext cx="410777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Used for classification, generation models, and prediction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4617482"/>
            <a:ext cx="4579739" cy="2454712"/>
          </a:xfrm>
          <a:prstGeom prst="roundRect">
            <a:avLst>
              <a:gd name="adj" fmla="val 4073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4853464"/>
            <a:ext cx="410777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Generative Adversarial Networks (GANs)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62267" y="5770007"/>
            <a:ext cx="410777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Used to create images and videos so realistic they could potentially fool a human observer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975527"/>
          </a:xfrm>
          <a:prstGeom prst="rect">
            <a:avLst/>
          </a:prstGeom>
          <a:solidFill>
            <a:srgbClr val="0C0C0C">
              <a:alpha val="75000"/>
            </a:srgbClr>
          </a:solidFill>
          <a:ln w="9644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031575" y="427673"/>
            <a:ext cx="4716780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Ethical Considerations of AI</a:t>
            </a:r>
            <a:endParaRPr lang="en-US" sz="3062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575" y="1224677"/>
            <a:ext cx="3166943" cy="195726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031575" y="3376255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Job Displacement</a:t>
            </a:r>
            <a:endParaRPr lang="en-US" sz="1531" dirty="0"/>
          </a:p>
        </p:txBody>
      </p:sp>
      <p:sp>
        <p:nvSpPr>
          <p:cNvPr id="7" name="Text 3"/>
          <p:cNvSpPr/>
          <p:nvPr/>
        </p:nvSpPr>
        <p:spPr>
          <a:xfrm>
            <a:off x="4031575" y="3774758"/>
            <a:ext cx="316694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AI could replace jobs traditionally done by humans, including white-collar professions, causing widespread unemployment and economic instability.</a:t>
            </a:r>
            <a:endParaRPr lang="en-US" sz="1225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1224677"/>
            <a:ext cx="3166943" cy="195726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31762" y="3376255"/>
            <a:ext cx="175260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Security and Privacy</a:t>
            </a:r>
            <a:endParaRPr lang="en-US" sz="1531" dirty="0"/>
          </a:p>
        </p:txBody>
      </p:sp>
      <p:sp>
        <p:nvSpPr>
          <p:cNvPr id="10" name="Text 5"/>
          <p:cNvSpPr/>
          <p:nvPr/>
        </p:nvSpPr>
        <p:spPr>
          <a:xfrm>
            <a:off x="7431762" y="3774758"/>
            <a:ext cx="316694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AI can pose risks to data privacy and security due to the large amounts of information it processes daily, along with the emerging threats of AI-generated deep fakes.</a:t>
            </a:r>
            <a:endParaRPr lang="en-US" sz="1225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575" y="5002887"/>
            <a:ext cx="3166943" cy="195726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4031575" y="7154466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Human Bias</a:t>
            </a:r>
            <a:endParaRPr lang="en-US" sz="1531" dirty="0"/>
          </a:p>
        </p:txBody>
      </p:sp>
      <p:sp>
        <p:nvSpPr>
          <p:cNvPr id="13" name="Text 7"/>
          <p:cNvSpPr/>
          <p:nvPr/>
        </p:nvSpPr>
        <p:spPr>
          <a:xfrm>
            <a:off x="4031575" y="7552968"/>
            <a:ext cx="316694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The AI is developed and trained by humans, so it is subjected to human bias that can perpetuate and even exacerbate prejudices and unfairness.</a:t>
            </a:r>
            <a:endParaRPr lang="en-US" sz="1225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762" y="5002887"/>
            <a:ext cx="3166943" cy="195726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431762" y="7154466"/>
            <a:ext cx="258318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Accountability and Regulation</a:t>
            </a:r>
            <a:endParaRPr lang="en-US" sz="1531" dirty="0"/>
          </a:p>
        </p:txBody>
      </p:sp>
      <p:sp>
        <p:nvSpPr>
          <p:cNvPr id="16" name="Text 9"/>
          <p:cNvSpPr/>
          <p:nvPr/>
        </p:nvSpPr>
        <p:spPr>
          <a:xfrm>
            <a:off x="7431762" y="7552968"/>
            <a:ext cx="316694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There is no specific governing worldwide body to regulate AI, leading to ethical concerns among industry leaders, including ways to hold AI developers accountable for their actions.</a:t>
            </a:r>
            <a:endParaRPr lang="en-US" sz="12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692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88550" y="602933"/>
            <a:ext cx="4383048" cy="6848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93"/>
              </a:lnSpc>
              <a:buNone/>
            </a:pPr>
            <a:r>
              <a:rPr lang="en-US" sz="431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Future of AI</a:t>
            </a:r>
            <a:endParaRPr lang="en-US" sz="4314" dirty="0"/>
          </a:p>
        </p:txBody>
      </p:sp>
      <p:sp>
        <p:nvSpPr>
          <p:cNvPr id="5" name="Shape 2"/>
          <p:cNvSpPr/>
          <p:nvPr/>
        </p:nvSpPr>
        <p:spPr>
          <a:xfrm>
            <a:off x="2688550" y="4676299"/>
            <a:ext cx="9253180" cy="43815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6" name="Shape 3"/>
          <p:cNvSpPr/>
          <p:nvPr/>
        </p:nvSpPr>
        <p:spPr>
          <a:xfrm>
            <a:off x="4925139" y="4676299"/>
            <a:ext cx="43815" cy="767001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7" name="Shape 4"/>
          <p:cNvSpPr/>
          <p:nvPr/>
        </p:nvSpPr>
        <p:spPr>
          <a:xfrm>
            <a:off x="4700588" y="4429839"/>
            <a:ext cx="493038" cy="493038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13692">
            <a:solidFill>
              <a:srgbClr val="91080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89897" y="4470916"/>
            <a:ext cx="114300" cy="4108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36"/>
              </a:lnSpc>
              <a:buNone/>
            </a:pPr>
            <a:r>
              <a:rPr lang="en-US" sz="2588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588" dirty="0"/>
          </a:p>
        </p:txBody>
      </p:sp>
      <p:sp>
        <p:nvSpPr>
          <p:cNvPr id="9" name="Text 6"/>
          <p:cNvSpPr/>
          <p:nvPr/>
        </p:nvSpPr>
        <p:spPr>
          <a:xfrm>
            <a:off x="3701177" y="5662493"/>
            <a:ext cx="2491740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6"/>
              </a:lnSpc>
              <a:buNone/>
            </a:pPr>
            <a:r>
              <a:rPr lang="en-US" sz="215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Quantum Supremacy</a:t>
            </a:r>
            <a:endParaRPr lang="en-US" sz="2157" dirty="0"/>
          </a:p>
        </p:txBody>
      </p:sp>
      <p:sp>
        <p:nvSpPr>
          <p:cNvPr id="10" name="Text 7"/>
          <p:cNvSpPr/>
          <p:nvPr/>
        </p:nvSpPr>
        <p:spPr>
          <a:xfrm>
            <a:off x="2907625" y="6223992"/>
            <a:ext cx="4078843" cy="14025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61"/>
              </a:lnSpc>
              <a:buNone/>
            </a:pPr>
            <a:r>
              <a:rPr lang="en-US" sz="1726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Quantum computers will enhance the speed, precision, and intelligence of AI to afford solutions to previously unsolvable problems.</a:t>
            </a:r>
            <a:endParaRPr lang="en-US" sz="1726" dirty="0"/>
          </a:p>
        </p:txBody>
      </p:sp>
      <p:sp>
        <p:nvSpPr>
          <p:cNvPr id="11" name="Shape 8"/>
          <p:cNvSpPr/>
          <p:nvPr/>
        </p:nvSpPr>
        <p:spPr>
          <a:xfrm>
            <a:off x="7293173" y="3909298"/>
            <a:ext cx="43815" cy="767001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2" name="Shape 9"/>
          <p:cNvSpPr/>
          <p:nvPr/>
        </p:nvSpPr>
        <p:spPr>
          <a:xfrm>
            <a:off x="7068622" y="4429839"/>
            <a:ext cx="493038" cy="493038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13692">
            <a:solidFill>
              <a:srgbClr val="91080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23641" y="4470916"/>
            <a:ext cx="182880" cy="4108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36"/>
              </a:lnSpc>
              <a:buNone/>
            </a:pPr>
            <a:r>
              <a:rPr lang="en-US" sz="2588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588" dirty="0"/>
          </a:p>
        </p:txBody>
      </p:sp>
      <p:sp>
        <p:nvSpPr>
          <p:cNvPr id="14" name="Text 11"/>
          <p:cNvSpPr/>
          <p:nvPr/>
        </p:nvSpPr>
        <p:spPr>
          <a:xfrm>
            <a:off x="5951101" y="1726049"/>
            <a:ext cx="2727960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6"/>
              </a:lnSpc>
              <a:buNone/>
            </a:pPr>
            <a:r>
              <a:rPr lang="en-US" sz="215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AI-Artist Collaboration</a:t>
            </a:r>
            <a:endParaRPr lang="en-US" sz="2157" dirty="0"/>
          </a:p>
        </p:txBody>
      </p:sp>
      <p:sp>
        <p:nvSpPr>
          <p:cNvPr id="15" name="Text 12"/>
          <p:cNvSpPr/>
          <p:nvPr/>
        </p:nvSpPr>
        <p:spPr>
          <a:xfrm>
            <a:off x="5275659" y="2287548"/>
            <a:ext cx="4078843" cy="14025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61"/>
              </a:lnSpc>
              <a:buNone/>
            </a:pPr>
            <a:r>
              <a:rPr lang="en-US" sz="1726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Research advancements in AI and artistic creativity will enable unconventional creativity and innovative avenues for technology-based artistic expression.</a:t>
            </a:r>
            <a:endParaRPr lang="en-US" sz="1726" dirty="0"/>
          </a:p>
        </p:txBody>
      </p:sp>
      <p:sp>
        <p:nvSpPr>
          <p:cNvPr id="16" name="Shape 13"/>
          <p:cNvSpPr/>
          <p:nvPr/>
        </p:nvSpPr>
        <p:spPr>
          <a:xfrm>
            <a:off x="9661208" y="4676299"/>
            <a:ext cx="43815" cy="767001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7" name="Shape 14"/>
          <p:cNvSpPr/>
          <p:nvPr/>
        </p:nvSpPr>
        <p:spPr>
          <a:xfrm>
            <a:off x="9436656" y="4429839"/>
            <a:ext cx="493038" cy="493038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13692">
            <a:solidFill>
              <a:srgbClr val="91080B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9595485" y="4470916"/>
            <a:ext cx="175260" cy="4108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36"/>
              </a:lnSpc>
              <a:buNone/>
            </a:pPr>
            <a:r>
              <a:rPr lang="en-US" sz="2588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588" dirty="0"/>
          </a:p>
        </p:txBody>
      </p:sp>
      <p:sp>
        <p:nvSpPr>
          <p:cNvPr id="19" name="Text 16"/>
          <p:cNvSpPr/>
          <p:nvPr/>
        </p:nvSpPr>
        <p:spPr>
          <a:xfrm>
            <a:off x="8587383" y="5662493"/>
            <a:ext cx="2191464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6"/>
              </a:lnSpc>
              <a:buNone/>
            </a:pPr>
            <a:r>
              <a:rPr lang="en-US" sz="215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Cyborg Age</a:t>
            </a:r>
            <a:endParaRPr lang="en-US" sz="2157" dirty="0"/>
          </a:p>
        </p:txBody>
      </p:sp>
      <p:sp>
        <p:nvSpPr>
          <p:cNvPr id="20" name="Text 17"/>
          <p:cNvSpPr/>
          <p:nvPr/>
        </p:nvSpPr>
        <p:spPr>
          <a:xfrm>
            <a:off x="7643693" y="6223992"/>
            <a:ext cx="4078962" cy="14025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61"/>
              </a:lnSpc>
              <a:buNone/>
            </a:pPr>
            <a:r>
              <a:rPr lang="en-US" sz="1726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Integration of AI with biological systems could make humans superhuman by extending lifespans and enhancing physical capacity and mental faculties.</a:t>
            </a:r>
            <a:endParaRPr lang="en-US" sz="172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Custom</PresentationFormat>
  <Paragraphs>64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Barlow</vt:lpstr>
      <vt:lpstr>Barlow, sans-serif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account</cp:lastModifiedBy>
  <cp:revision>2</cp:revision>
  <dcterms:created xsi:type="dcterms:W3CDTF">2023-08-23T20:21:38Z</dcterms:created>
  <dcterms:modified xsi:type="dcterms:W3CDTF">2023-08-23T20:45:01Z</dcterms:modified>
</cp:coreProperties>
</file>